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4126" r:id="rId2"/>
  </p:sldMasterIdLst>
  <p:notesMasterIdLst>
    <p:notesMasterId r:id="rId65"/>
  </p:notesMasterIdLst>
  <p:handoutMasterIdLst>
    <p:handoutMasterId r:id="rId66"/>
  </p:handoutMasterIdLst>
  <p:sldIdLst>
    <p:sldId id="668" r:id="rId3"/>
    <p:sldId id="692" r:id="rId4"/>
    <p:sldId id="672" r:id="rId5"/>
    <p:sldId id="665" r:id="rId6"/>
    <p:sldId id="662" r:id="rId7"/>
    <p:sldId id="671" r:id="rId8"/>
    <p:sldId id="670" r:id="rId9"/>
    <p:sldId id="669" r:id="rId10"/>
    <p:sldId id="667" r:id="rId11"/>
    <p:sldId id="666" r:id="rId12"/>
    <p:sldId id="664" r:id="rId13"/>
    <p:sldId id="688" r:id="rId14"/>
    <p:sldId id="689" r:id="rId15"/>
    <p:sldId id="687" r:id="rId16"/>
    <p:sldId id="663" r:id="rId17"/>
    <p:sldId id="678" r:id="rId18"/>
    <p:sldId id="679" r:id="rId19"/>
    <p:sldId id="677" r:id="rId20"/>
    <p:sldId id="676" r:id="rId21"/>
    <p:sldId id="675" r:id="rId22"/>
    <p:sldId id="674" r:id="rId23"/>
    <p:sldId id="673" r:id="rId24"/>
    <p:sldId id="691" r:id="rId25"/>
    <p:sldId id="683" r:id="rId26"/>
    <p:sldId id="682" r:id="rId27"/>
    <p:sldId id="685" r:id="rId28"/>
    <p:sldId id="681" r:id="rId29"/>
    <p:sldId id="684" r:id="rId30"/>
    <p:sldId id="680" r:id="rId31"/>
    <p:sldId id="701" r:id="rId32"/>
    <p:sldId id="700" r:id="rId33"/>
    <p:sldId id="699" r:id="rId34"/>
    <p:sldId id="698" r:id="rId35"/>
    <p:sldId id="714" r:id="rId36"/>
    <p:sldId id="697" r:id="rId37"/>
    <p:sldId id="713" r:id="rId38"/>
    <p:sldId id="715" r:id="rId39"/>
    <p:sldId id="711" r:id="rId40"/>
    <p:sldId id="703" r:id="rId41"/>
    <p:sldId id="710" r:id="rId42"/>
    <p:sldId id="709" r:id="rId43"/>
    <p:sldId id="708" r:id="rId44"/>
    <p:sldId id="707" r:id="rId45"/>
    <p:sldId id="705" r:id="rId46"/>
    <p:sldId id="706" r:id="rId47"/>
    <p:sldId id="704" r:id="rId48"/>
    <p:sldId id="723" r:id="rId49"/>
    <p:sldId id="722" r:id="rId50"/>
    <p:sldId id="721" r:id="rId51"/>
    <p:sldId id="720" r:id="rId52"/>
    <p:sldId id="716" r:id="rId53"/>
    <p:sldId id="719" r:id="rId54"/>
    <p:sldId id="718" r:id="rId55"/>
    <p:sldId id="727" r:id="rId56"/>
    <p:sldId id="726" r:id="rId57"/>
    <p:sldId id="725" r:id="rId58"/>
    <p:sldId id="724" r:id="rId59"/>
    <p:sldId id="717" r:id="rId60"/>
    <p:sldId id="730" r:id="rId61"/>
    <p:sldId id="729" r:id="rId62"/>
    <p:sldId id="728" r:id="rId63"/>
    <p:sldId id="731" r:id="rId64"/>
  </p:sldIdLst>
  <p:sldSz cx="9144000" cy="5143500" type="screen16x9"/>
  <p:notesSz cx="9928225" cy="6797675"/>
  <p:defaultTextStyle>
    <a:defPPr>
      <a:defRPr lang="ru-RU"/>
    </a:defPPr>
    <a:lvl1pPr algn="l" rtl="0" fontAlgn="base">
      <a:spcBef>
        <a:spcPct val="0"/>
      </a:spcBef>
      <a:spcAft>
        <a:spcPct val="0"/>
      </a:spcAft>
      <a:defRPr sz="1800" kern="1200">
        <a:solidFill>
          <a:srgbClr val="FF0000"/>
        </a:solidFill>
        <a:latin typeface="Verdana" pitchFamily="34" charset="0"/>
        <a:ea typeface="+mn-ea"/>
        <a:cs typeface="Arial" charset="0"/>
      </a:defRPr>
    </a:lvl1pPr>
    <a:lvl2pPr marL="407911" algn="l" rtl="0" fontAlgn="base">
      <a:spcBef>
        <a:spcPct val="0"/>
      </a:spcBef>
      <a:spcAft>
        <a:spcPct val="0"/>
      </a:spcAft>
      <a:defRPr sz="1800" kern="1200">
        <a:solidFill>
          <a:srgbClr val="FF0000"/>
        </a:solidFill>
        <a:latin typeface="Verdana" pitchFamily="34" charset="0"/>
        <a:ea typeface="+mn-ea"/>
        <a:cs typeface="Arial" charset="0"/>
      </a:defRPr>
    </a:lvl2pPr>
    <a:lvl3pPr marL="815821" algn="l" rtl="0" fontAlgn="base">
      <a:spcBef>
        <a:spcPct val="0"/>
      </a:spcBef>
      <a:spcAft>
        <a:spcPct val="0"/>
      </a:spcAft>
      <a:defRPr sz="1800" kern="1200">
        <a:solidFill>
          <a:srgbClr val="FF0000"/>
        </a:solidFill>
        <a:latin typeface="Verdana" pitchFamily="34" charset="0"/>
        <a:ea typeface="+mn-ea"/>
        <a:cs typeface="Arial" charset="0"/>
      </a:defRPr>
    </a:lvl3pPr>
    <a:lvl4pPr marL="1223728" algn="l" rtl="0" fontAlgn="base">
      <a:spcBef>
        <a:spcPct val="0"/>
      </a:spcBef>
      <a:spcAft>
        <a:spcPct val="0"/>
      </a:spcAft>
      <a:defRPr sz="1800" kern="1200">
        <a:solidFill>
          <a:srgbClr val="FF0000"/>
        </a:solidFill>
        <a:latin typeface="Verdana" pitchFamily="34" charset="0"/>
        <a:ea typeface="+mn-ea"/>
        <a:cs typeface="Arial" charset="0"/>
      </a:defRPr>
    </a:lvl4pPr>
    <a:lvl5pPr marL="1631638" algn="l" rtl="0" fontAlgn="base">
      <a:spcBef>
        <a:spcPct val="0"/>
      </a:spcBef>
      <a:spcAft>
        <a:spcPct val="0"/>
      </a:spcAft>
      <a:defRPr sz="1800" kern="1200">
        <a:solidFill>
          <a:srgbClr val="FF0000"/>
        </a:solidFill>
        <a:latin typeface="Verdana" pitchFamily="34" charset="0"/>
        <a:ea typeface="+mn-ea"/>
        <a:cs typeface="Arial" charset="0"/>
      </a:defRPr>
    </a:lvl5pPr>
    <a:lvl6pPr marL="2039551" algn="l" defTabSz="815821" rtl="0" eaLnBrk="1" latinLnBrk="0" hangingPunct="1">
      <a:defRPr sz="1800" kern="1200">
        <a:solidFill>
          <a:srgbClr val="FF0000"/>
        </a:solidFill>
        <a:latin typeface="Verdana" pitchFamily="34" charset="0"/>
        <a:ea typeface="+mn-ea"/>
        <a:cs typeface="Arial" charset="0"/>
      </a:defRPr>
    </a:lvl6pPr>
    <a:lvl7pPr marL="2447459" algn="l" defTabSz="815821" rtl="0" eaLnBrk="1" latinLnBrk="0" hangingPunct="1">
      <a:defRPr sz="1800" kern="1200">
        <a:solidFill>
          <a:srgbClr val="FF0000"/>
        </a:solidFill>
        <a:latin typeface="Verdana" pitchFamily="34" charset="0"/>
        <a:ea typeface="+mn-ea"/>
        <a:cs typeface="Arial" charset="0"/>
      </a:defRPr>
    </a:lvl7pPr>
    <a:lvl8pPr marL="2855370" algn="l" defTabSz="815821" rtl="0" eaLnBrk="1" latinLnBrk="0" hangingPunct="1">
      <a:defRPr sz="1800" kern="1200">
        <a:solidFill>
          <a:srgbClr val="FF0000"/>
        </a:solidFill>
        <a:latin typeface="Verdana" pitchFamily="34" charset="0"/>
        <a:ea typeface="+mn-ea"/>
        <a:cs typeface="Arial" charset="0"/>
      </a:defRPr>
    </a:lvl8pPr>
    <a:lvl9pPr marL="3263280" algn="l" defTabSz="815821" rtl="0" eaLnBrk="1" latinLnBrk="0" hangingPunct="1">
      <a:defRPr sz="1800" kern="1200">
        <a:solidFill>
          <a:srgbClr val="FF0000"/>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14431"/>
    <a:srgbClr val="FFFF66"/>
    <a:srgbClr val="2D66A5"/>
    <a:srgbClr val="00A249"/>
    <a:srgbClr val="9CCAFF"/>
    <a:srgbClr val="5B6377"/>
    <a:srgbClr val="006600"/>
    <a:srgbClr val="337D80"/>
    <a:srgbClr val="04B58C"/>
    <a:srgbClr val="007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41" autoAdjust="0"/>
    <p:restoredTop sz="96947" autoAdjust="0"/>
  </p:normalViewPr>
  <p:slideViewPr>
    <p:cSldViewPr>
      <p:cViewPr varScale="1">
        <p:scale>
          <a:sx n="143" d="100"/>
          <a:sy n="143" d="100"/>
        </p:scale>
        <p:origin x="642" y="144"/>
      </p:cViewPr>
      <p:guideLst>
        <p:guide orient="horz" pos="2161"/>
        <p:guide pos="3841"/>
        <p:guide orient="horz" pos="1620"/>
        <p:guide pos="2880"/>
      </p:guideLst>
    </p:cSldViewPr>
  </p:slideViewPr>
  <p:outlineViewPr>
    <p:cViewPr>
      <p:scale>
        <a:sx n="33" d="100"/>
        <a:sy n="33" d="100"/>
      </p:scale>
      <p:origin x="0" y="189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0"/>
            <a:ext cx="4302495" cy="339884"/>
          </a:xfrm>
          <a:prstGeom prst="rect">
            <a:avLst/>
          </a:prstGeom>
        </p:spPr>
        <p:txBody>
          <a:bodyPr vert="horz" lIns="90980" tIns="45493" rIns="90980" bIns="45493" rtlCol="0"/>
          <a:lstStyle>
            <a:lvl1pPr algn="l" fontAlgn="auto">
              <a:spcBef>
                <a:spcPts val="0"/>
              </a:spcBef>
              <a:spcAft>
                <a:spcPts val="0"/>
              </a:spcAft>
              <a:defRPr sz="1200" b="0">
                <a:solidFill>
                  <a:schemeClr val="tx1"/>
                </a:solidFill>
                <a:latin typeface="+mn-lt"/>
                <a:cs typeface="+mn-cs"/>
              </a:defRPr>
            </a:lvl1pPr>
          </a:lstStyle>
          <a:p>
            <a:pPr>
              <a:defRPr/>
            </a:pPr>
            <a:endParaRPr lang="ru-RU" dirty="0"/>
          </a:p>
        </p:txBody>
      </p:sp>
      <p:sp>
        <p:nvSpPr>
          <p:cNvPr id="3" name="Дата 2"/>
          <p:cNvSpPr>
            <a:spLocks noGrp="1"/>
          </p:cNvSpPr>
          <p:nvPr>
            <p:ph type="dt" sz="quarter" idx="1"/>
          </p:nvPr>
        </p:nvSpPr>
        <p:spPr>
          <a:xfrm>
            <a:off x="5624151" y="0"/>
            <a:ext cx="4302493" cy="339884"/>
          </a:xfrm>
          <a:prstGeom prst="rect">
            <a:avLst/>
          </a:prstGeom>
        </p:spPr>
        <p:txBody>
          <a:bodyPr vert="horz" lIns="90980" tIns="45493" rIns="90980" bIns="45493" rtlCol="0"/>
          <a:lstStyle>
            <a:lvl1pPr algn="r" fontAlgn="auto">
              <a:spcBef>
                <a:spcPts val="0"/>
              </a:spcBef>
              <a:spcAft>
                <a:spcPts val="0"/>
              </a:spcAft>
              <a:defRPr sz="1200" b="0">
                <a:solidFill>
                  <a:schemeClr val="tx1"/>
                </a:solidFill>
                <a:latin typeface="+mn-lt"/>
                <a:cs typeface="+mn-cs"/>
              </a:defRPr>
            </a:lvl1pPr>
          </a:lstStyle>
          <a:p>
            <a:pPr>
              <a:defRPr/>
            </a:pPr>
            <a:fld id="{238AE029-F010-47F7-9DC1-E76188C4493E}" type="datetimeFigureOut">
              <a:rPr lang="ru-RU"/>
              <a:pPr>
                <a:defRPr/>
              </a:pPr>
              <a:t>24.02.2026</a:t>
            </a:fld>
            <a:endParaRPr lang="ru-RU" dirty="0"/>
          </a:p>
        </p:txBody>
      </p:sp>
      <p:sp>
        <p:nvSpPr>
          <p:cNvPr id="4" name="Нижний колонтитул 3"/>
          <p:cNvSpPr>
            <a:spLocks noGrp="1"/>
          </p:cNvSpPr>
          <p:nvPr>
            <p:ph type="ftr" sz="quarter" idx="2"/>
          </p:nvPr>
        </p:nvSpPr>
        <p:spPr>
          <a:xfrm>
            <a:off x="4" y="6456218"/>
            <a:ext cx="4302495" cy="339884"/>
          </a:xfrm>
          <a:prstGeom prst="rect">
            <a:avLst/>
          </a:prstGeom>
        </p:spPr>
        <p:txBody>
          <a:bodyPr vert="horz" lIns="90980" tIns="45493" rIns="90980" bIns="45493" rtlCol="0" anchor="b"/>
          <a:lstStyle>
            <a:lvl1pPr algn="l" fontAlgn="auto">
              <a:spcBef>
                <a:spcPts val="0"/>
              </a:spcBef>
              <a:spcAft>
                <a:spcPts val="0"/>
              </a:spcAft>
              <a:defRPr sz="1200" b="0">
                <a:solidFill>
                  <a:schemeClr val="tx1"/>
                </a:solidFill>
                <a:latin typeface="+mn-lt"/>
                <a:cs typeface="+mn-cs"/>
              </a:defRPr>
            </a:lvl1pPr>
          </a:lstStyle>
          <a:p>
            <a:pPr>
              <a:defRPr/>
            </a:pPr>
            <a:endParaRPr lang="ru-RU" dirty="0"/>
          </a:p>
        </p:txBody>
      </p:sp>
      <p:sp>
        <p:nvSpPr>
          <p:cNvPr id="5" name="Номер слайда 4"/>
          <p:cNvSpPr>
            <a:spLocks noGrp="1"/>
          </p:cNvSpPr>
          <p:nvPr>
            <p:ph type="sldNum" sz="quarter" idx="3"/>
          </p:nvPr>
        </p:nvSpPr>
        <p:spPr>
          <a:xfrm>
            <a:off x="5624151" y="6456218"/>
            <a:ext cx="4302493" cy="339884"/>
          </a:xfrm>
          <a:prstGeom prst="rect">
            <a:avLst/>
          </a:prstGeom>
        </p:spPr>
        <p:txBody>
          <a:bodyPr vert="horz" lIns="90980" tIns="45493" rIns="90980" bIns="45493" rtlCol="0" anchor="b"/>
          <a:lstStyle>
            <a:lvl1pPr algn="r" fontAlgn="auto">
              <a:spcBef>
                <a:spcPts val="0"/>
              </a:spcBef>
              <a:spcAft>
                <a:spcPts val="0"/>
              </a:spcAft>
              <a:defRPr sz="1200" b="0">
                <a:solidFill>
                  <a:schemeClr val="tx1"/>
                </a:solidFill>
                <a:latin typeface="+mn-lt"/>
                <a:cs typeface="+mn-cs"/>
              </a:defRPr>
            </a:lvl1pPr>
          </a:lstStyle>
          <a:p>
            <a:pPr>
              <a:defRPr/>
            </a:pPr>
            <a:fld id="{2B9FFB5F-C8A9-4B74-893F-FD3837F1F3F9}" type="slidenum">
              <a:rPr lang="ru-RU"/>
              <a:pPr>
                <a:defRPr/>
              </a:pPr>
              <a:t>‹#›</a:t>
            </a:fld>
            <a:endParaRPr lang="ru-RU" dirty="0"/>
          </a:p>
        </p:txBody>
      </p:sp>
    </p:spTree>
    <p:extLst>
      <p:ext uri="{BB962C8B-B14F-4D97-AF65-F5344CB8AC3E}">
        <p14:creationId xmlns:p14="http://schemas.microsoft.com/office/powerpoint/2010/main" val="1207157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4" y="0"/>
            <a:ext cx="4302495" cy="339884"/>
          </a:xfrm>
          <a:prstGeom prst="rect">
            <a:avLst/>
          </a:prstGeom>
          <a:noFill/>
          <a:ln>
            <a:noFill/>
          </a:ln>
          <a:effectLst/>
        </p:spPr>
        <p:txBody>
          <a:bodyPr vert="horz" wrap="square" lIns="90980" tIns="45493" rIns="90980" bIns="45493" numCol="1" anchor="t" anchorCtr="0" compatLnSpc="1">
            <a:prstTxWarp prst="textNoShape">
              <a:avLst/>
            </a:prstTxWarp>
          </a:bodyPr>
          <a:lstStyle>
            <a:lvl1pPr eaLnBrk="0" hangingPunct="0">
              <a:defRPr sz="1200" b="1"/>
            </a:lvl1pPr>
          </a:lstStyle>
          <a:p>
            <a:pPr>
              <a:defRPr/>
            </a:pPr>
            <a:endParaRPr lang="ru-RU" dirty="0"/>
          </a:p>
        </p:txBody>
      </p:sp>
      <p:sp>
        <p:nvSpPr>
          <p:cNvPr id="60419" name="Rectangle 3"/>
          <p:cNvSpPr>
            <a:spLocks noGrp="1" noChangeArrowheads="1"/>
          </p:cNvSpPr>
          <p:nvPr>
            <p:ph type="dt" idx="1"/>
          </p:nvPr>
        </p:nvSpPr>
        <p:spPr bwMode="auto">
          <a:xfrm>
            <a:off x="5624151" y="0"/>
            <a:ext cx="4302493" cy="339884"/>
          </a:xfrm>
          <a:prstGeom prst="rect">
            <a:avLst/>
          </a:prstGeom>
          <a:noFill/>
          <a:ln>
            <a:noFill/>
          </a:ln>
          <a:effectLst/>
        </p:spPr>
        <p:txBody>
          <a:bodyPr vert="horz" wrap="square" lIns="90980" tIns="45493" rIns="90980" bIns="45493" numCol="1" anchor="t" anchorCtr="0" compatLnSpc="1">
            <a:prstTxWarp prst="textNoShape">
              <a:avLst/>
            </a:prstTxWarp>
          </a:bodyPr>
          <a:lstStyle>
            <a:lvl1pPr algn="r" eaLnBrk="0" hangingPunct="0">
              <a:defRPr sz="1200" b="1"/>
            </a:lvl1pPr>
          </a:lstStyle>
          <a:p>
            <a:pPr>
              <a:defRPr/>
            </a:pPr>
            <a:fld id="{B97DBF17-2317-4324-A986-363D727113C5}" type="datetimeFigureOut">
              <a:rPr lang="ru-RU"/>
              <a:pPr>
                <a:defRPr/>
              </a:pPr>
              <a:t>24.02.2026</a:t>
            </a:fld>
            <a:endParaRPr lang="ru-RU" dirty="0"/>
          </a:p>
        </p:txBody>
      </p:sp>
      <p:sp>
        <p:nvSpPr>
          <p:cNvPr id="109572" name="Rectangle 4"/>
          <p:cNvSpPr>
            <a:spLocks noGrp="1" noRot="1" noChangeAspect="1" noChangeArrowheads="1" noTextEdit="1"/>
          </p:cNvSpPr>
          <p:nvPr>
            <p:ph type="sldImg" idx="2"/>
          </p:nvPr>
        </p:nvSpPr>
        <p:spPr bwMode="auto">
          <a:xfrm>
            <a:off x="2698750" y="509588"/>
            <a:ext cx="4530725"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p:cNvSpPr>
            <a:spLocks noGrp="1" noChangeArrowheads="1"/>
          </p:cNvSpPr>
          <p:nvPr>
            <p:ph type="body" sz="quarter" idx="3"/>
          </p:nvPr>
        </p:nvSpPr>
        <p:spPr bwMode="auto">
          <a:xfrm>
            <a:off x="993615" y="3228898"/>
            <a:ext cx="7942580" cy="3058954"/>
          </a:xfrm>
          <a:prstGeom prst="rect">
            <a:avLst/>
          </a:prstGeom>
          <a:noFill/>
          <a:ln>
            <a:noFill/>
          </a:ln>
          <a:effectLst/>
        </p:spPr>
        <p:txBody>
          <a:bodyPr vert="horz" wrap="square" lIns="90980" tIns="45493" rIns="90980" bIns="45493"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0422" name="Rectangle 6"/>
          <p:cNvSpPr>
            <a:spLocks noGrp="1" noChangeArrowheads="1"/>
          </p:cNvSpPr>
          <p:nvPr>
            <p:ph type="ftr" sz="quarter" idx="4"/>
          </p:nvPr>
        </p:nvSpPr>
        <p:spPr bwMode="auto">
          <a:xfrm>
            <a:off x="4" y="6456218"/>
            <a:ext cx="4302495" cy="339884"/>
          </a:xfrm>
          <a:prstGeom prst="rect">
            <a:avLst/>
          </a:prstGeom>
          <a:noFill/>
          <a:ln>
            <a:noFill/>
          </a:ln>
          <a:effectLst/>
        </p:spPr>
        <p:txBody>
          <a:bodyPr vert="horz" wrap="square" lIns="90980" tIns="45493" rIns="90980" bIns="45493" numCol="1" anchor="b" anchorCtr="0" compatLnSpc="1">
            <a:prstTxWarp prst="textNoShape">
              <a:avLst/>
            </a:prstTxWarp>
          </a:bodyPr>
          <a:lstStyle>
            <a:lvl1pPr eaLnBrk="0" hangingPunct="0">
              <a:defRPr sz="1200" b="1"/>
            </a:lvl1pPr>
          </a:lstStyle>
          <a:p>
            <a:pPr>
              <a:defRPr/>
            </a:pPr>
            <a:endParaRPr lang="ru-RU" dirty="0"/>
          </a:p>
        </p:txBody>
      </p:sp>
      <p:sp>
        <p:nvSpPr>
          <p:cNvPr id="60423" name="Rectangle 7"/>
          <p:cNvSpPr>
            <a:spLocks noGrp="1" noChangeArrowheads="1"/>
          </p:cNvSpPr>
          <p:nvPr>
            <p:ph type="sldNum" sz="quarter" idx="5"/>
          </p:nvPr>
        </p:nvSpPr>
        <p:spPr bwMode="auto">
          <a:xfrm>
            <a:off x="5624151" y="6456218"/>
            <a:ext cx="4302493" cy="339884"/>
          </a:xfrm>
          <a:prstGeom prst="rect">
            <a:avLst/>
          </a:prstGeom>
          <a:noFill/>
          <a:ln>
            <a:noFill/>
          </a:ln>
          <a:effectLst/>
        </p:spPr>
        <p:txBody>
          <a:bodyPr vert="horz" wrap="square" lIns="90980" tIns="45493" rIns="90980" bIns="45493" numCol="1" anchor="b" anchorCtr="0" compatLnSpc="1">
            <a:prstTxWarp prst="textNoShape">
              <a:avLst/>
            </a:prstTxWarp>
          </a:bodyPr>
          <a:lstStyle>
            <a:lvl1pPr algn="r" eaLnBrk="0" hangingPunct="0">
              <a:defRPr sz="1200" b="1"/>
            </a:lvl1pPr>
          </a:lstStyle>
          <a:p>
            <a:pPr>
              <a:defRPr/>
            </a:pPr>
            <a:fld id="{A0EA824A-ECAA-4660-A371-1DD77E95C13F}" type="slidenum">
              <a:rPr lang="ru-RU"/>
              <a:pPr>
                <a:defRPr/>
              </a:pPr>
              <a:t>‹#›</a:t>
            </a:fld>
            <a:endParaRPr lang="ru-RU" dirty="0"/>
          </a:p>
        </p:txBody>
      </p:sp>
    </p:spTree>
    <p:extLst>
      <p:ext uri="{BB962C8B-B14F-4D97-AF65-F5344CB8AC3E}">
        <p14:creationId xmlns:p14="http://schemas.microsoft.com/office/powerpoint/2010/main" val="1188593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Calibri" pitchFamily="34" charset="0"/>
        <a:ea typeface="+mn-ea"/>
        <a:cs typeface="+mn-cs"/>
      </a:defRPr>
    </a:lvl1pPr>
    <a:lvl2pPr marL="407911" algn="l" rtl="0" eaLnBrk="0" fontAlgn="base" hangingPunct="0">
      <a:spcBef>
        <a:spcPct val="30000"/>
      </a:spcBef>
      <a:spcAft>
        <a:spcPct val="0"/>
      </a:spcAft>
      <a:defRPr sz="1000" kern="1200">
        <a:solidFill>
          <a:schemeClr val="tx1"/>
        </a:solidFill>
        <a:latin typeface="Calibri" pitchFamily="34" charset="0"/>
        <a:ea typeface="+mn-ea"/>
        <a:cs typeface="+mn-cs"/>
      </a:defRPr>
    </a:lvl2pPr>
    <a:lvl3pPr marL="815821" algn="l" rtl="0" eaLnBrk="0" fontAlgn="base" hangingPunct="0">
      <a:spcBef>
        <a:spcPct val="30000"/>
      </a:spcBef>
      <a:spcAft>
        <a:spcPct val="0"/>
      </a:spcAft>
      <a:defRPr sz="1000" kern="1200">
        <a:solidFill>
          <a:schemeClr val="tx1"/>
        </a:solidFill>
        <a:latin typeface="Calibri" pitchFamily="34" charset="0"/>
        <a:ea typeface="+mn-ea"/>
        <a:cs typeface="+mn-cs"/>
      </a:defRPr>
    </a:lvl3pPr>
    <a:lvl4pPr marL="1223728" algn="l" rtl="0" eaLnBrk="0" fontAlgn="base" hangingPunct="0">
      <a:spcBef>
        <a:spcPct val="30000"/>
      </a:spcBef>
      <a:spcAft>
        <a:spcPct val="0"/>
      </a:spcAft>
      <a:defRPr sz="1000" kern="1200">
        <a:solidFill>
          <a:schemeClr val="tx1"/>
        </a:solidFill>
        <a:latin typeface="Calibri" pitchFamily="34" charset="0"/>
        <a:ea typeface="+mn-ea"/>
        <a:cs typeface="+mn-cs"/>
      </a:defRPr>
    </a:lvl4pPr>
    <a:lvl5pPr marL="1631638" algn="l" rtl="0" eaLnBrk="0" fontAlgn="base" hangingPunct="0">
      <a:spcBef>
        <a:spcPct val="30000"/>
      </a:spcBef>
      <a:spcAft>
        <a:spcPct val="0"/>
      </a:spcAft>
      <a:defRPr sz="1000" kern="1200">
        <a:solidFill>
          <a:schemeClr val="tx1"/>
        </a:solidFill>
        <a:latin typeface="Calibri" pitchFamily="34" charset="0"/>
        <a:ea typeface="+mn-ea"/>
        <a:cs typeface="+mn-cs"/>
      </a:defRPr>
    </a:lvl5pPr>
    <a:lvl6pPr marL="2039551" algn="l" defTabSz="815821" rtl="0" eaLnBrk="1" latinLnBrk="0" hangingPunct="1">
      <a:defRPr sz="1000" kern="1200">
        <a:solidFill>
          <a:schemeClr val="tx1"/>
        </a:solidFill>
        <a:latin typeface="+mn-lt"/>
        <a:ea typeface="+mn-ea"/>
        <a:cs typeface="+mn-cs"/>
      </a:defRPr>
    </a:lvl6pPr>
    <a:lvl7pPr marL="2447459" algn="l" defTabSz="815821" rtl="0" eaLnBrk="1" latinLnBrk="0" hangingPunct="1">
      <a:defRPr sz="1000" kern="1200">
        <a:solidFill>
          <a:schemeClr val="tx1"/>
        </a:solidFill>
        <a:latin typeface="+mn-lt"/>
        <a:ea typeface="+mn-ea"/>
        <a:cs typeface="+mn-cs"/>
      </a:defRPr>
    </a:lvl7pPr>
    <a:lvl8pPr marL="2855370" algn="l" defTabSz="815821" rtl="0" eaLnBrk="1" latinLnBrk="0" hangingPunct="1">
      <a:defRPr sz="1000" kern="1200">
        <a:solidFill>
          <a:schemeClr val="tx1"/>
        </a:solidFill>
        <a:latin typeface="+mn-lt"/>
        <a:ea typeface="+mn-ea"/>
        <a:cs typeface="+mn-cs"/>
      </a:defRPr>
    </a:lvl8pPr>
    <a:lvl9pPr marL="3263280" algn="l" defTabSz="815821"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8"/>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7911" indent="0" algn="ctr">
              <a:buNone/>
              <a:defRPr>
                <a:solidFill>
                  <a:schemeClr val="tx1">
                    <a:tint val="75000"/>
                  </a:schemeClr>
                </a:solidFill>
              </a:defRPr>
            </a:lvl2pPr>
            <a:lvl3pPr marL="815821" indent="0" algn="ctr">
              <a:buNone/>
              <a:defRPr>
                <a:solidFill>
                  <a:schemeClr val="tx1">
                    <a:tint val="75000"/>
                  </a:schemeClr>
                </a:solidFill>
              </a:defRPr>
            </a:lvl3pPr>
            <a:lvl4pPr marL="1223728" indent="0" algn="ctr">
              <a:buNone/>
              <a:defRPr>
                <a:solidFill>
                  <a:schemeClr val="tx1">
                    <a:tint val="75000"/>
                  </a:schemeClr>
                </a:solidFill>
              </a:defRPr>
            </a:lvl4pPr>
            <a:lvl5pPr marL="1631638" indent="0" algn="ctr">
              <a:buNone/>
              <a:defRPr>
                <a:solidFill>
                  <a:schemeClr val="tx1">
                    <a:tint val="75000"/>
                  </a:schemeClr>
                </a:solidFill>
              </a:defRPr>
            </a:lvl5pPr>
            <a:lvl6pPr marL="2039551" indent="0" algn="ctr">
              <a:buNone/>
              <a:defRPr>
                <a:solidFill>
                  <a:schemeClr val="tx1">
                    <a:tint val="75000"/>
                  </a:schemeClr>
                </a:solidFill>
              </a:defRPr>
            </a:lvl6pPr>
            <a:lvl7pPr marL="2447459" indent="0" algn="ctr">
              <a:buNone/>
              <a:defRPr>
                <a:solidFill>
                  <a:schemeClr val="tx1">
                    <a:tint val="75000"/>
                  </a:schemeClr>
                </a:solidFill>
              </a:defRPr>
            </a:lvl7pPr>
            <a:lvl8pPr marL="2855370" indent="0" algn="ctr">
              <a:buNone/>
              <a:defRPr>
                <a:solidFill>
                  <a:schemeClr val="tx1">
                    <a:tint val="75000"/>
                  </a:schemeClr>
                </a:solidFill>
              </a:defRPr>
            </a:lvl8pPr>
            <a:lvl9pPr marL="326328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4A59FE40-05AD-4E56-8AC6-79D15872067E}" type="datetimeFigureOut">
              <a:rPr lang="ru-RU"/>
              <a:pPr>
                <a:defRPr/>
              </a:pPr>
              <a:t>24.02.2026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F5D18DC8-D69B-4DD4-B705-BAB4D558220A}" type="slidenum">
              <a:rPr lang="ru-RU"/>
              <a:pPr>
                <a:defRPr/>
              </a:pPr>
              <a:t>‹#›</a:t>
            </a:fld>
            <a:endParaRPr lang="ru-RU" dirty="0"/>
          </a:p>
        </p:txBody>
      </p:sp>
    </p:spTree>
    <p:extLst>
      <p:ext uri="{BB962C8B-B14F-4D97-AF65-F5344CB8AC3E}">
        <p14:creationId xmlns:p14="http://schemas.microsoft.com/office/powerpoint/2010/main" val="141204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BC105FB-8F6F-4AB0-98BB-C8F385EFA86C}" type="datetimeFigureOut">
              <a:rPr lang="ru-RU"/>
              <a:pPr>
                <a:defRPr/>
              </a:pPr>
              <a:t>24.02.2026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3EC4B0C-5B1C-4D2D-BC6C-401DA1BA2BEF}" type="slidenum">
              <a:rPr lang="ru-RU"/>
              <a:pPr>
                <a:defRPr/>
              </a:pPr>
              <a:t>‹#›</a:t>
            </a:fld>
            <a:endParaRPr lang="ru-RU" dirty="0"/>
          </a:p>
        </p:txBody>
      </p:sp>
    </p:spTree>
    <p:extLst>
      <p:ext uri="{BB962C8B-B14F-4D97-AF65-F5344CB8AC3E}">
        <p14:creationId xmlns:p14="http://schemas.microsoft.com/office/powerpoint/2010/main" val="156090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015226D-37F7-4585-B0E5-998238FB0C0D}" type="datetimeFigureOut">
              <a:rPr lang="ru-RU"/>
              <a:pPr>
                <a:defRPr/>
              </a:pPr>
              <a:t>24.02.2026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AF7BA8B8-A5A1-467E-AAA9-A273952E328D}" type="slidenum">
              <a:rPr lang="ru-RU"/>
              <a:pPr>
                <a:defRPr/>
              </a:pPr>
              <a:t>‹#›</a:t>
            </a:fld>
            <a:endParaRPr lang="ru-RU" dirty="0"/>
          </a:p>
        </p:txBody>
      </p:sp>
    </p:spTree>
    <p:extLst>
      <p:ext uri="{BB962C8B-B14F-4D97-AF65-F5344CB8AC3E}">
        <p14:creationId xmlns:p14="http://schemas.microsoft.com/office/powerpoint/2010/main" val="3476606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2"/>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27" indent="0" algn="ctr">
              <a:buNone/>
              <a:defRPr>
                <a:solidFill>
                  <a:schemeClr val="tx1">
                    <a:tint val="75000"/>
                  </a:schemeClr>
                </a:solidFill>
              </a:defRPr>
            </a:lvl2pPr>
            <a:lvl3pPr marL="913851" indent="0" algn="ctr">
              <a:buNone/>
              <a:defRPr>
                <a:solidFill>
                  <a:schemeClr val="tx1">
                    <a:tint val="75000"/>
                  </a:schemeClr>
                </a:solidFill>
              </a:defRPr>
            </a:lvl3pPr>
            <a:lvl4pPr marL="1370777" indent="0" algn="ctr">
              <a:buNone/>
              <a:defRPr>
                <a:solidFill>
                  <a:schemeClr val="tx1">
                    <a:tint val="75000"/>
                  </a:schemeClr>
                </a:solidFill>
              </a:defRPr>
            </a:lvl4pPr>
            <a:lvl5pPr marL="1827702" indent="0" algn="ctr">
              <a:buNone/>
              <a:defRPr>
                <a:solidFill>
                  <a:schemeClr val="tx1">
                    <a:tint val="75000"/>
                  </a:schemeClr>
                </a:solidFill>
              </a:defRPr>
            </a:lvl5pPr>
            <a:lvl6pPr marL="2284629" indent="0" algn="ctr">
              <a:buNone/>
              <a:defRPr>
                <a:solidFill>
                  <a:schemeClr val="tx1">
                    <a:tint val="75000"/>
                  </a:schemeClr>
                </a:solidFill>
              </a:defRPr>
            </a:lvl6pPr>
            <a:lvl7pPr marL="2741554" indent="0" algn="ctr">
              <a:buNone/>
              <a:defRPr>
                <a:solidFill>
                  <a:schemeClr val="tx1">
                    <a:tint val="75000"/>
                  </a:schemeClr>
                </a:solidFill>
              </a:defRPr>
            </a:lvl7pPr>
            <a:lvl8pPr marL="3198479" indent="0" algn="ctr">
              <a:buNone/>
              <a:defRPr>
                <a:solidFill>
                  <a:schemeClr val="tx1">
                    <a:tint val="75000"/>
                  </a:schemeClr>
                </a:solidFill>
              </a:defRPr>
            </a:lvl8pPr>
            <a:lvl9pPr marL="3655404"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2A65F6A3-97B0-4E08-8C14-66C07FEF9407}" type="datetime1">
              <a:rPr lang="ru-RU" smtClean="0">
                <a:solidFill>
                  <a:prstClr val="black">
                    <a:tint val="75000"/>
                  </a:prstClr>
                </a:solidFill>
              </a:rPr>
              <a:pPr>
                <a:defRPr/>
              </a:pPr>
              <a:t>24.02.2026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EFA73DA-B615-4935-A1CE-FE78013D58E9}"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5323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EF7B2B0-F10D-48F3-84A1-1851683C0090}" type="datetime1">
              <a:rPr lang="ru-RU" smtClean="0">
                <a:solidFill>
                  <a:prstClr val="black">
                    <a:tint val="75000"/>
                  </a:prstClr>
                </a:solidFill>
              </a:rPr>
              <a:pPr>
                <a:defRPr/>
              </a:pPr>
              <a:t>24.02.2026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DE02642-8E14-4939-A2F8-33C550455393}"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771526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7" y="3305178"/>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7" y="2180038"/>
            <a:ext cx="7772400" cy="1125140"/>
          </a:xfrm>
        </p:spPr>
        <p:txBody>
          <a:bodyPr anchor="b"/>
          <a:lstStyle>
            <a:lvl1pPr marL="0" indent="0">
              <a:buNone/>
              <a:defRPr sz="2000">
                <a:solidFill>
                  <a:schemeClr val="tx1">
                    <a:tint val="75000"/>
                  </a:schemeClr>
                </a:solidFill>
              </a:defRPr>
            </a:lvl1pPr>
            <a:lvl2pPr marL="456927" indent="0">
              <a:buNone/>
              <a:defRPr sz="1800">
                <a:solidFill>
                  <a:schemeClr val="tx1">
                    <a:tint val="75000"/>
                  </a:schemeClr>
                </a:solidFill>
              </a:defRPr>
            </a:lvl2pPr>
            <a:lvl3pPr marL="913851" indent="0">
              <a:buNone/>
              <a:defRPr sz="1600">
                <a:solidFill>
                  <a:schemeClr val="tx1">
                    <a:tint val="75000"/>
                  </a:schemeClr>
                </a:solidFill>
              </a:defRPr>
            </a:lvl3pPr>
            <a:lvl4pPr marL="1370777" indent="0">
              <a:buNone/>
              <a:defRPr sz="1400">
                <a:solidFill>
                  <a:schemeClr val="tx1">
                    <a:tint val="75000"/>
                  </a:schemeClr>
                </a:solidFill>
              </a:defRPr>
            </a:lvl4pPr>
            <a:lvl5pPr marL="1827702" indent="0">
              <a:buNone/>
              <a:defRPr sz="1400">
                <a:solidFill>
                  <a:schemeClr val="tx1">
                    <a:tint val="75000"/>
                  </a:schemeClr>
                </a:solidFill>
              </a:defRPr>
            </a:lvl5pPr>
            <a:lvl6pPr marL="2284629" indent="0">
              <a:buNone/>
              <a:defRPr sz="1400">
                <a:solidFill>
                  <a:schemeClr val="tx1">
                    <a:tint val="75000"/>
                  </a:schemeClr>
                </a:solidFill>
              </a:defRPr>
            </a:lvl6pPr>
            <a:lvl7pPr marL="2741554" indent="0">
              <a:buNone/>
              <a:defRPr sz="1400">
                <a:solidFill>
                  <a:schemeClr val="tx1">
                    <a:tint val="75000"/>
                  </a:schemeClr>
                </a:solidFill>
              </a:defRPr>
            </a:lvl7pPr>
            <a:lvl8pPr marL="3198479" indent="0">
              <a:buNone/>
              <a:defRPr sz="1400">
                <a:solidFill>
                  <a:schemeClr val="tx1">
                    <a:tint val="75000"/>
                  </a:schemeClr>
                </a:solidFill>
              </a:defRPr>
            </a:lvl8pPr>
            <a:lvl9pPr marL="3655404"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D74DFC37-73D5-43E0-9BCB-930D924FC821}" type="datetime1">
              <a:rPr lang="ru-RU" smtClean="0">
                <a:solidFill>
                  <a:prstClr val="black">
                    <a:tint val="75000"/>
                  </a:prstClr>
                </a:solidFill>
              </a:rPr>
              <a:pPr>
                <a:defRPr/>
              </a:pPr>
              <a:t>24.02.2026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CF84A5E-89F2-4948-A4F1-68B6FF92F99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456782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6"/>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6"/>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A62F7DF5-8C6A-4C47-80E8-E13F2197FD1E}" type="datetime1">
              <a:rPr lang="ru-RU" smtClean="0">
                <a:solidFill>
                  <a:prstClr val="black">
                    <a:tint val="75000"/>
                  </a:prstClr>
                </a:solidFill>
              </a:rPr>
              <a:pPr>
                <a:defRPr/>
              </a:pPr>
              <a:t>24.02.2026</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16067C3-DC91-4EF6-BB1C-4EA235431CE0}"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94376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40"/>
            <a:ext cx="4040188" cy="479822"/>
          </a:xfrm>
        </p:spPr>
        <p:txBody>
          <a:bodyPr anchor="b"/>
          <a:lstStyle>
            <a:lvl1pPr marL="0" indent="0">
              <a:buNone/>
              <a:defRPr sz="2400" b="1"/>
            </a:lvl1pPr>
            <a:lvl2pPr marL="456927" indent="0">
              <a:buNone/>
              <a:defRPr sz="2000" b="1"/>
            </a:lvl2pPr>
            <a:lvl3pPr marL="913851" indent="0">
              <a:buNone/>
              <a:defRPr sz="1800" b="1"/>
            </a:lvl3pPr>
            <a:lvl4pPr marL="1370777" indent="0">
              <a:buNone/>
              <a:defRPr sz="1600" b="1"/>
            </a:lvl4pPr>
            <a:lvl5pPr marL="1827702" indent="0">
              <a:buNone/>
              <a:defRPr sz="1600" b="1"/>
            </a:lvl5pPr>
            <a:lvl6pPr marL="2284629" indent="0">
              <a:buNone/>
              <a:defRPr sz="1600" b="1"/>
            </a:lvl6pPr>
            <a:lvl7pPr marL="2741554" indent="0">
              <a:buNone/>
              <a:defRPr sz="1600" b="1"/>
            </a:lvl7pPr>
            <a:lvl8pPr marL="3198479" indent="0">
              <a:buNone/>
              <a:defRPr sz="1600" b="1"/>
            </a:lvl8pPr>
            <a:lvl9pPr marL="3655404" indent="0">
              <a:buNone/>
              <a:defRPr sz="1600" b="1"/>
            </a:lvl9pPr>
          </a:lstStyle>
          <a:p>
            <a:pPr lvl="0"/>
            <a:r>
              <a:rPr lang="ru-RU"/>
              <a:t>Образец текста</a:t>
            </a:r>
          </a:p>
        </p:txBody>
      </p:sp>
      <p:sp>
        <p:nvSpPr>
          <p:cNvPr id="4" name="Объект 3"/>
          <p:cNvSpPr>
            <a:spLocks noGrp="1"/>
          </p:cNvSpPr>
          <p:nvPr>
            <p:ph sz="half" idx="2"/>
          </p:nvPr>
        </p:nvSpPr>
        <p:spPr>
          <a:xfrm>
            <a:off x="457200" y="1631159"/>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2" y="1151340"/>
            <a:ext cx="4041775" cy="479822"/>
          </a:xfrm>
        </p:spPr>
        <p:txBody>
          <a:bodyPr anchor="b"/>
          <a:lstStyle>
            <a:lvl1pPr marL="0" indent="0">
              <a:buNone/>
              <a:defRPr sz="2400" b="1"/>
            </a:lvl1pPr>
            <a:lvl2pPr marL="456927" indent="0">
              <a:buNone/>
              <a:defRPr sz="2000" b="1"/>
            </a:lvl2pPr>
            <a:lvl3pPr marL="913851" indent="0">
              <a:buNone/>
              <a:defRPr sz="1800" b="1"/>
            </a:lvl3pPr>
            <a:lvl4pPr marL="1370777" indent="0">
              <a:buNone/>
              <a:defRPr sz="1600" b="1"/>
            </a:lvl4pPr>
            <a:lvl5pPr marL="1827702" indent="0">
              <a:buNone/>
              <a:defRPr sz="1600" b="1"/>
            </a:lvl5pPr>
            <a:lvl6pPr marL="2284629" indent="0">
              <a:buNone/>
              <a:defRPr sz="1600" b="1"/>
            </a:lvl6pPr>
            <a:lvl7pPr marL="2741554" indent="0">
              <a:buNone/>
              <a:defRPr sz="1600" b="1"/>
            </a:lvl7pPr>
            <a:lvl8pPr marL="3198479" indent="0">
              <a:buNone/>
              <a:defRPr sz="1600" b="1"/>
            </a:lvl8pPr>
            <a:lvl9pPr marL="3655404" indent="0">
              <a:buNone/>
              <a:defRPr sz="1600" b="1"/>
            </a:lvl9pPr>
          </a:lstStyle>
          <a:p>
            <a:pPr lvl="0"/>
            <a:r>
              <a:rPr lang="ru-RU"/>
              <a:t>Образец текста</a:t>
            </a:r>
          </a:p>
        </p:txBody>
      </p:sp>
      <p:sp>
        <p:nvSpPr>
          <p:cNvPr id="6" name="Объект 5"/>
          <p:cNvSpPr>
            <a:spLocks noGrp="1"/>
          </p:cNvSpPr>
          <p:nvPr>
            <p:ph sz="quarter" idx="4"/>
          </p:nvPr>
        </p:nvSpPr>
        <p:spPr>
          <a:xfrm>
            <a:off x="4645032" y="1631159"/>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50525F7C-8094-4C8D-889C-F9B70FA4BF29}" type="datetime1">
              <a:rPr lang="ru-RU" smtClean="0">
                <a:solidFill>
                  <a:prstClr val="black">
                    <a:tint val="75000"/>
                  </a:prstClr>
                </a:solidFill>
              </a:rPr>
              <a:pPr>
                <a:defRPr/>
              </a:pPr>
              <a:t>24.02.2026</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CCD0BA7-8289-433B-9CBB-F61E76B134DE}"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69763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A0DD0D80-A2F7-49CC-AE89-5B26669D8DC4}" type="datetime1">
              <a:rPr lang="ru-RU" smtClean="0">
                <a:solidFill>
                  <a:prstClr val="black">
                    <a:tint val="75000"/>
                  </a:prstClr>
                </a:solidFill>
              </a:rPr>
              <a:pPr>
                <a:defRPr/>
              </a:pPr>
              <a:t>24.02.2026</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D25C672B-5C86-4857-AB64-1ABEBFD7C253}"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638649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4DEF2D7-58F1-4A06-9278-6655AAD64E46}" type="datetime1">
              <a:rPr lang="ru-RU" smtClean="0">
                <a:solidFill>
                  <a:prstClr val="black">
                    <a:tint val="75000"/>
                  </a:prstClr>
                </a:solidFill>
              </a:rPr>
              <a:pPr>
                <a:defRPr/>
              </a:pPr>
              <a:t>24.02.2026</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E724143-BE2B-4826-A0E6-4EAF6856961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93606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04791"/>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3"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8" y="1076334"/>
            <a:ext cx="3008313" cy="3518297"/>
          </a:xfrm>
        </p:spPr>
        <p:txBody>
          <a:bodyPr/>
          <a:lstStyle>
            <a:lvl1pPr marL="0" indent="0">
              <a:buNone/>
              <a:defRPr sz="1400"/>
            </a:lvl1pPr>
            <a:lvl2pPr marL="456927" indent="0">
              <a:buNone/>
              <a:defRPr sz="1200"/>
            </a:lvl2pPr>
            <a:lvl3pPr marL="913851" indent="0">
              <a:buNone/>
              <a:defRPr sz="1000"/>
            </a:lvl3pPr>
            <a:lvl4pPr marL="1370777" indent="0">
              <a:buNone/>
              <a:defRPr sz="900"/>
            </a:lvl4pPr>
            <a:lvl5pPr marL="1827702" indent="0">
              <a:buNone/>
              <a:defRPr sz="900"/>
            </a:lvl5pPr>
            <a:lvl6pPr marL="2284629" indent="0">
              <a:buNone/>
              <a:defRPr sz="900"/>
            </a:lvl6pPr>
            <a:lvl7pPr marL="2741554" indent="0">
              <a:buNone/>
              <a:defRPr sz="900"/>
            </a:lvl7pPr>
            <a:lvl8pPr marL="3198479" indent="0">
              <a:buNone/>
              <a:defRPr sz="900"/>
            </a:lvl8pPr>
            <a:lvl9pPr marL="3655404"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8CE1D7C9-7C46-41F7-B8D6-9DF4D1BCAB91}" type="datetime1">
              <a:rPr lang="ru-RU" smtClean="0">
                <a:solidFill>
                  <a:prstClr val="black">
                    <a:tint val="75000"/>
                  </a:prstClr>
                </a:solidFill>
              </a:rPr>
              <a:pPr>
                <a:defRPr/>
              </a:pPr>
              <a:t>24.02.2026</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8AF6959-6C6B-464E-90F5-B6FA5F42FD8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31459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DEC464E-0AD6-4415-BA10-97E2DFF1647E}" type="datetimeFigureOut">
              <a:rPr lang="ru-RU"/>
              <a:pPr>
                <a:defRPr/>
              </a:pPr>
              <a:t>24.02.2026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AC203EE-5A49-4316-A1E6-2B88028E4D4B}" type="slidenum">
              <a:rPr lang="ru-RU"/>
              <a:pPr>
                <a:defRPr/>
              </a:pPr>
              <a:t>‹#›</a:t>
            </a:fld>
            <a:endParaRPr lang="ru-RU" dirty="0"/>
          </a:p>
        </p:txBody>
      </p:sp>
    </p:spTree>
    <p:extLst>
      <p:ext uri="{BB962C8B-B14F-4D97-AF65-F5344CB8AC3E}">
        <p14:creationId xmlns:p14="http://schemas.microsoft.com/office/powerpoint/2010/main" val="867870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9" y="3600452"/>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9" y="459584"/>
            <a:ext cx="5486400" cy="3086100"/>
          </a:xfrm>
        </p:spPr>
        <p:txBody>
          <a:bodyPr rtlCol="0">
            <a:normAutofit/>
          </a:bodyPr>
          <a:lstStyle>
            <a:lvl1pPr marL="0" indent="0">
              <a:buNone/>
              <a:defRPr sz="3200"/>
            </a:lvl1pPr>
            <a:lvl2pPr marL="456927" indent="0">
              <a:buNone/>
              <a:defRPr sz="2800"/>
            </a:lvl2pPr>
            <a:lvl3pPr marL="913851" indent="0">
              <a:buNone/>
              <a:defRPr sz="2400"/>
            </a:lvl3pPr>
            <a:lvl4pPr marL="1370777" indent="0">
              <a:buNone/>
              <a:defRPr sz="2000"/>
            </a:lvl4pPr>
            <a:lvl5pPr marL="1827702" indent="0">
              <a:buNone/>
              <a:defRPr sz="2000"/>
            </a:lvl5pPr>
            <a:lvl6pPr marL="2284629" indent="0">
              <a:buNone/>
              <a:defRPr sz="2000"/>
            </a:lvl6pPr>
            <a:lvl7pPr marL="2741554" indent="0">
              <a:buNone/>
              <a:defRPr sz="2000"/>
            </a:lvl7pPr>
            <a:lvl8pPr marL="3198479" indent="0">
              <a:buNone/>
              <a:defRPr sz="2000"/>
            </a:lvl8pPr>
            <a:lvl9pPr marL="3655404" indent="0">
              <a:buNone/>
              <a:defRPr sz="20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792289" y="4025512"/>
            <a:ext cx="5486400" cy="603647"/>
          </a:xfrm>
        </p:spPr>
        <p:txBody>
          <a:bodyPr/>
          <a:lstStyle>
            <a:lvl1pPr marL="0" indent="0">
              <a:buNone/>
              <a:defRPr sz="1400"/>
            </a:lvl1pPr>
            <a:lvl2pPr marL="456927" indent="0">
              <a:buNone/>
              <a:defRPr sz="1200"/>
            </a:lvl2pPr>
            <a:lvl3pPr marL="913851" indent="0">
              <a:buNone/>
              <a:defRPr sz="1000"/>
            </a:lvl3pPr>
            <a:lvl4pPr marL="1370777" indent="0">
              <a:buNone/>
              <a:defRPr sz="900"/>
            </a:lvl4pPr>
            <a:lvl5pPr marL="1827702" indent="0">
              <a:buNone/>
              <a:defRPr sz="900"/>
            </a:lvl5pPr>
            <a:lvl6pPr marL="2284629" indent="0">
              <a:buNone/>
              <a:defRPr sz="900"/>
            </a:lvl6pPr>
            <a:lvl7pPr marL="2741554" indent="0">
              <a:buNone/>
              <a:defRPr sz="900"/>
            </a:lvl7pPr>
            <a:lvl8pPr marL="3198479" indent="0">
              <a:buNone/>
              <a:defRPr sz="900"/>
            </a:lvl8pPr>
            <a:lvl9pPr marL="3655404"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ACF71A9-AF70-4078-8FCD-649116A617AF}" type="datetime1">
              <a:rPr lang="ru-RU" smtClean="0">
                <a:solidFill>
                  <a:prstClr val="black">
                    <a:tint val="75000"/>
                  </a:prstClr>
                </a:solidFill>
              </a:rPr>
              <a:pPr>
                <a:defRPr/>
              </a:pPr>
              <a:t>24.02.2026</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F8B5AF3-791D-4D6B-8D3F-533307B0892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94715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A821D9A-1308-4225-9BA8-FCC109AF0C4E}" type="datetime1">
              <a:rPr lang="ru-RU" smtClean="0">
                <a:solidFill>
                  <a:prstClr val="black">
                    <a:tint val="75000"/>
                  </a:prstClr>
                </a:solidFill>
              </a:rPr>
              <a:pPr>
                <a:defRPr/>
              </a:pPr>
              <a:t>24.02.2026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3FDDA6A-76DD-4ED1-AAC6-BC5D35DC274B}"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911113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919CBB3-B119-4E54-8559-BF5004F584C8}" type="datetime1">
              <a:rPr lang="ru-RU" smtClean="0">
                <a:solidFill>
                  <a:prstClr val="black">
                    <a:tint val="75000"/>
                  </a:prstClr>
                </a:solidFill>
              </a:rPr>
              <a:pPr>
                <a:defRPr/>
              </a:pPr>
              <a:t>24.02.2026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5F75B47-7E82-4A5F-955E-349AF8BE3799}"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18125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7" y="3305175"/>
            <a:ext cx="7772400" cy="1021556"/>
          </a:xfrm>
        </p:spPr>
        <p:txBody>
          <a:bodyPr anchor="t"/>
          <a:lstStyle>
            <a:lvl1pPr algn="l">
              <a:defRPr sz="3600" b="1" cap="all"/>
            </a:lvl1pPr>
          </a:lstStyle>
          <a:p>
            <a:r>
              <a:rPr lang="ru-RU"/>
              <a:t>Образец заголовка</a:t>
            </a:r>
          </a:p>
        </p:txBody>
      </p:sp>
      <p:sp>
        <p:nvSpPr>
          <p:cNvPr id="3" name="Текст 2"/>
          <p:cNvSpPr>
            <a:spLocks noGrp="1"/>
          </p:cNvSpPr>
          <p:nvPr>
            <p:ph type="body" idx="1"/>
          </p:nvPr>
        </p:nvSpPr>
        <p:spPr>
          <a:xfrm>
            <a:off x="722317" y="2180038"/>
            <a:ext cx="7772400" cy="1125140"/>
          </a:xfrm>
        </p:spPr>
        <p:txBody>
          <a:bodyPr anchor="b"/>
          <a:lstStyle>
            <a:lvl1pPr marL="0" indent="0">
              <a:buNone/>
              <a:defRPr sz="1800">
                <a:solidFill>
                  <a:schemeClr val="tx1">
                    <a:tint val="75000"/>
                  </a:schemeClr>
                </a:solidFill>
              </a:defRPr>
            </a:lvl1pPr>
            <a:lvl2pPr marL="407911" indent="0">
              <a:buNone/>
              <a:defRPr sz="1600">
                <a:solidFill>
                  <a:schemeClr val="tx1">
                    <a:tint val="75000"/>
                  </a:schemeClr>
                </a:solidFill>
              </a:defRPr>
            </a:lvl2pPr>
            <a:lvl3pPr marL="815821" indent="0">
              <a:buNone/>
              <a:defRPr sz="1400">
                <a:solidFill>
                  <a:schemeClr val="tx1">
                    <a:tint val="75000"/>
                  </a:schemeClr>
                </a:solidFill>
              </a:defRPr>
            </a:lvl3pPr>
            <a:lvl4pPr marL="1223728" indent="0">
              <a:buNone/>
              <a:defRPr sz="1300">
                <a:solidFill>
                  <a:schemeClr val="tx1">
                    <a:tint val="75000"/>
                  </a:schemeClr>
                </a:solidFill>
              </a:defRPr>
            </a:lvl4pPr>
            <a:lvl5pPr marL="1631638" indent="0">
              <a:buNone/>
              <a:defRPr sz="1300">
                <a:solidFill>
                  <a:schemeClr val="tx1">
                    <a:tint val="75000"/>
                  </a:schemeClr>
                </a:solidFill>
              </a:defRPr>
            </a:lvl5pPr>
            <a:lvl6pPr marL="2039551" indent="0">
              <a:buNone/>
              <a:defRPr sz="1300">
                <a:solidFill>
                  <a:schemeClr val="tx1">
                    <a:tint val="75000"/>
                  </a:schemeClr>
                </a:solidFill>
              </a:defRPr>
            </a:lvl6pPr>
            <a:lvl7pPr marL="2447459" indent="0">
              <a:buNone/>
              <a:defRPr sz="1300">
                <a:solidFill>
                  <a:schemeClr val="tx1">
                    <a:tint val="75000"/>
                  </a:schemeClr>
                </a:solidFill>
              </a:defRPr>
            </a:lvl7pPr>
            <a:lvl8pPr marL="2855370" indent="0">
              <a:buNone/>
              <a:defRPr sz="1300">
                <a:solidFill>
                  <a:schemeClr val="tx1">
                    <a:tint val="75000"/>
                  </a:schemeClr>
                </a:solidFill>
              </a:defRPr>
            </a:lvl8pPr>
            <a:lvl9pPr marL="3263280" indent="0">
              <a:buNone/>
              <a:defRPr sz="13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FCFA08A7-6D8D-4636-B845-1D0DFA53E4D2}" type="datetimeFigureOut">
              <a:rPr lang="ru-RU"/>
              <a:pPr>
                <a:defRPr/>
              </a:pPr>
              <a:t>24.02.2026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48C28155-2C58-4376-9E9F-B37F8CBA56B9}" type="slidenum">
              <a:rPr lang="ru-RU"/>
              <a:pPr>
                <a:defRPr/>
              </a:pPr>
              <a:t>‹#›</a:t>
            </a:fld>
            <a:endParaRPr lang="ru-RU" dirty="0"/>
          </a:p>
        </p:txBody>
      </p:sp>
    </p:spTree>
    <p:extLst>
      <p:ext uri="{BB962C8B-B14F-4D97-AF65-F5344CB8AC3E}">
        <p14:creationId xmlns:p14="http://schemas.microsoft.com/office/powerpoint/2010/main" val="173370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5"/>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5"/>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54BAC78-499E-4754-9BE2-C1A52414E014}" type="datetimeFigureOut">
              <a:rPr lang="ru-RU"/>
              <a:pPr>
                <a:defRPr/>
              </a:pPr>
              <a:t>24.02.2026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437A2EFB-B466-4B93-8DD8-6B8D17B459BB}" type="slidenum">
              <a:rPr lang="ru-RU"/>
              <a:pPr>
                <a:defRPr/>
              </a:pPr>
              <a:t>‹#›</a:t>
            </a:fld>
            <a:endParaRPr lang="ru-RU" dirty="0"/>
          </a:p>
        </p:txBody>
      </p:sp>
    </p:spTree>
    <p:extLst>
      <p:ext uri="{BB962C8B-B14F-4D97-AF65-F5344CB8AC3E}">
        <p14:creationId xmlns:p14="http://schemas.microsoft.com/office/powerpoint/2010/main" val="215230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42"/>
            <a:ext cx="4040188" cy="479821"/>
          </a:xfrm>
        </p:spPr>
        <p:txBody>
          <a:bodyPr anchor="b"/>
          <a:lstStyle>
            <a:lvl1pPr marL="0" indent="0">
              <a:buNone/>
              <a:defRPr sz="2200" b="1"/>
            </a:lvl1pPr>
            <a:lvl2pPr marL="407911" indent="0">
              <a:buNone/>
              <a:defRPr sz="1800" b="1"/>
            </a:lvl2pPr>
            <a:lvl3pPr marL="815821" indent="0">
              <a:buNone/>
              <a:defRPr sz="1600" b="1"/>
            </a:lvl3pPr>
            <a:lvl4pPr marL="1223728" indent="0">
              <a:buNone/>
              <a:defRPr sz="1400" b="1"/>
            </a:lvl4pPr>
            <a:lvl5pPr marL="1631638" indent="0">
              <a:buNone/>
              <a:defRPr sz="1400" b="1"/>
            </a:lvl5pPr>
            <a:lvl6pPr marL="2039551" indent="0">
              <a:buNone/>
              <a:defRPr sz="1400" b="1"/>
            </a:lvl6pPr>
            <a:lvl7pPr marL="2447459" indent="0">
              <a:buNone/>
              <a:defRPr sz="1400" b="1"/>
            </a:lvl7pPr>
            <a:lvl8pPr marL="2855370" indent="0">
              <a:buNone/>
              <a:defRPr sz="1400" b="1"/>
            </a:lvl8pPr>
            <a:lvl9pPr marL="3263280" indent="0">
              <a:buNone/>
              <a:defRPr sz="1400" b="1"/>
            </a:lvl9pPr>
          </a:lstStyle>
          <a:p>
            <a:pPr lvl="0"/>
            <a:r>
              <a:rPr lang="ru-RU"/>
              <a:t>Образец текста</a:t>
            </a:r>
          </a:p>
        </p:txBody>
      </p:sp>
      <p:sp>
        <p:nvSpPr>
          <p:cNvPr id="4" name="Объект 3"/>
          <p:cNvSpPr>
            <a:spLocks noGrp="1"/>
          </p:cNvSpPr>
          <p:nvPr>
            <p:ph sz="half" idx="2"/>
          </p:nvPr>
        </p:nvSpPr>
        <p:spPr>
          <a:xfrm>
            <a:off x="457200" y="1631161"/>
            <a:ext cx="4040188"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0" y="1151342"/>
            <a:ext cx="4041775" cy="479821"/>
          </a:xfrm>
        </p:spPr>
        <p:txBody>
          <a:bodyPr anchor="b"/>
          <a:lstStyle>
            <a:lvl1pPr marL="0" indent="0">
              <a:buNone/>
              <a:defRPr sz="2200" b="1"/>
            </a:lvl1pPr>
            <a:lvl2pPr marL="407911" indent="0">
              <a:buNone/>
              <a:defRPr sz="1800" b="1"/>
            </a:lvl2pPr>
            <a:lvl3pPr marL="815821" indent="0">
              <a:buNone/>
              <a:defRPr sz="1600" b="1"/>
            </a:lvl3pPr>
            <a:lvl4pPr marL="1223728" indent="0">
              <a:buNone/>
              <a:defRPr sz="1400" b="1"/>
            </a:lvl4pPr>
            <a:lvl5pPr marL="1631638" indent="0">
              <a:buNone/>
              <a:defRPr sz="1400" b="1"/>
            </a:lvl5pPr>
            <a:lvl6pPr marL="2039551" indent="0">
              <a:buNone/>
              <a:defRPr sz="1400" b="1"/>
            </a:lvl6pPr>
            <a:lvl7pPr marL="2447459" indent="0">
              <a:buNone/>
              <a:defRPr sz="1400" b="1"/>
            </a:lvl7pPr>
            <a:lvl8pPr marL="2855370" indent="0">
              <a:buNone/>
              <a:defRPr sz="1400" b="1"/>
            </a:lvl8pPr>
            <a:lvl9pPr marL="3263280" indent="0">
              <a:buNone/>
              <a:defRPr sz="1400" b="1"/>
            </a:lvl9pPr>
          </a:lstStyle>
          <a:p>
            <a:pPr lvl="0"/>
            <a:r>
              <a:rPr lang="ru-RU"/>
              <a:t>Образец текста</a:t>
            </a:r>
          </a:p>
        </p:txBody>
      </p:sp>
      <p:sp>
        <p:nvSpPr>
          <p:cNvPr id="6" name="Объект 5"/>
          <p:cNvSpPr>
            <a:spLocks noGrp="1"/>
          </p:cNvSpPr>
          <p:nvPr>
            <p:ph sz="quarter" idx="4"/>
          </p:nvPr>
        </p:nvSpPr>
        <p:spPr>
          <a:xfrm>
            <a:off x="4645030" y="1631161"/>
            <a:ext cx="4041775"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D424C26A-1E1C-41A3-A314-EDA5E0868D12}" type="datetimeFigureOut">
              <a:rPr lang="ru-RU"/>
              <a:pPr>
                <a:defRPr/>
              </a:pPr>
              <a:t>24.02.2026</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5BB2DFC3-A927-4FD5-998D-5FEF529FDCD1}" type="slidenum">
              <a:rPr lang="ru-RU"/>
              <a:pPr>
                <a:defRPr/>
              </a:pPr>
              <a:t>‹#›</a:t>
            </a:fld>
            <a:endParaRPr lang="ru-RU" dirty="0"/>
          </a:p>
        </p:txBody>
      </p:sp>
    </p:spTree>
    <p:extLst>
      <p:ext uri="{BB962C8B-B14F-4D97-AF65-F5344CB8AC3E}">
        <p14:creationId xmlns:p14="http://schemas.microsoft.com/office/powerpoint/2010/main" val="177481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639B0D98-2D5B-4524-9224-D9A7BCD26BEC}" type="datetimeFigureOut">
              <a:rPr lang="ru-RU"/>
              <a:pPr>
                <a:defRPr/>
              </a:pPr>
              <a:t>24.02.2026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345E66FA-4276-447F-A3C7-9121683CB179}" type="slidenum">
              <a:rPr lang="ru-RU"/>
              <a:pPr>
                <a:defRPr/>
              </a:pPr>
              <a:t>‹#›</a:t>
            </a:fld>
            <a:endParaRPr lang="ru-RU" dirty="0"/>
          </a:p>
        </p:txBody>
      </p:sp>
    </p:spTree>
    <p:extLst>
      <p:ext uri="{BB962C8B-B14F-4D97-AF65-F5344CB8AC3E}">
        <p14:creationId xmlns:p14="http://schemas.microsoft.com/office/powerpoint/2010/main" val="164561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1"/>
        </a:solidFill>
        <a:effectLst/>
      </p:bgPr>
    </p:bg>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ED89B3A-27FE-46A5-93A2-569807B47623}" type="datetimeFigureOut">
              <a:rPr lang="ru-RU"/>
              <a:pPr>
                <a:defRPr/>
              </a:pPr>
              <a:t>24.02.2026</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148ECE58-DD8F-41A7-82C0-941C977FA5B8}" type="slidenum">
              <a:rPr lang="ru-RU"/>
              <a:pPr>
                <a:defRPr/>
              </a:pPr>
              <a:t>‹#›</a:t>
            </a:fld>
            <a:endParaRPr lang="ru-RU" dirty="0"/>
          </a:p>
        </p:txBody>
      </p:sp>
      <p:pic>
        <p:nvPicPr>
          <p:cNvPr id="6" name="Объект 11">
            <a:extLst>
              <a:ext uri="{FF2B5EF4-FFF2-40B4-BE49-F238E27FC236}">
                <a16:creationId xmlns:a16="http://schemas.microsoft.com/office/drawing/2014/main" id="{06BBB20E-0333-4A3A-911F-5C3B444F01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084" y="-55268"/>
            <a:ext cx="9246469" cy="519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44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04792"/>
            <a:ext cx="3008313" cy="871537"/>
          </a:xfrm>
        </p:spPr>
        <p:txBody>
          <a:bodyPr anchor="b"/>
          <a:lstStyle>
            <a:lvl1pPr algn="l">
              <a:defRPr sz="1800" b="1"/>
            </a:lvl1pPr>
          </a:lstStyle>
          <a:p>
            <a:r>
              <a:rPr lang="ru-RU"/>
              <a:t>Образец заголовка</a:t>
            </a:r>
          </a:p>
        </p:txBody>
      </p:sp>
      <p:sp>
        <p:nvSpPr>
          <p:cNvPr id="3" name="Объект 2"/>
          <p:cNvSpPr>
            <a:spLocks noGrp="1"/>
          </p:cNvSpPr>
          <p:nvPr>
            <p:ph idx="1"/>
          </p:nvPr>
        </p:nvSpPr>
        <p:spPr>
          <a:xfrm>
            <a:off x="3575053" y="204792"/>
            <a:ext cx="5111750" cy="4389835"/>
          </a:xfrm>
        </p:spPr>
        <p:txBody>
          <a:bodyPr/>
          <a:lstStyle>
            <a:lvl1pPr>
              <a:defRPr sz="28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8" y="1076333"/>
            <a:ext cx="3008313" cy="3518297"/>
          </a:xfrm>
        </p:spPr>
        <p:txBody>
          <a:bodyPr/>
          <a:lstStyle>
            <a:lvl1pPr marL="0" indent="0">
              <a:buNone/>
              <a:defRPr sz="1300"/>
            </a:lvl1pPr>
            <a:lvl2pPr marL="407911" indent="0">
              <a:buNone/>
              <a:defRPr sz="1000"/>
            </a:lvl2pPr>
            <a:lvl3pPr marL="815821" indent="0">
              <a:buNone/>
              <a:defRPr sz="900"/>
            </a:lvl3pPr>
            <a:lvl4pPr marL="1223728" indent="0">
              <a:buNone/>
              <a:defRPr sz="800"/>
            </a:lvl4pPr>
            <a:lvl5pPr marL="1631638" indent="0">
              <a:buNone/>
              <a:defRPr sz="800"/>
            </a:lvl5pPr>
            <a:lvl6pPr marL="2039551" indent="0">
              <a:buNone/>
              <a:defRPr sz="800"/>
            </a:lvl6pPr>
            <a:lvl7pPr marL="2447459" indent="0">
              <a:buNone/>
              <a:defRPr sz="800"/>
            </a:lvl7pPr>
            <a:lvl8pPr marL="2855370" indent="0">
              <a:buNone/>
              <a:defRPr sz="800"/>
            </a:lvl8pPr>
            <a:lvl9pPr marL="3263280" indent="0">
              <a:buNone/>
              <a:defRPr sz="8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19B5A4E6-C319-40D8-A013-ADC9CE5F6C7E}" type="datetimeFigureOut">
              <a:rPr lang="ru-RU"/>
              <a:pPr>
                <a:defRPr/>
              </a:pPr>
              <a:t>24.02.2026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3D6671D5-AFD1-4600-87B8-EC0E16363BA0}" type="slidenum">
              <a:rPr lang="ru-RU"/>
              <a:pPr>
                <a:defRPr/>
              </a:pPr>
              <a:t>‹#›</a:t>
            </a:fld>
            <a:endParaRPr lang="ru-RU" dirty="0"/>
          </a:p>
        </p:txBody>
      </p:sp>
    </p:spTree>
    <p:extLst>
      <p:ext uri="{BB962C8B-B14F-4D97-AF65-F5344CB8AC3E}">
        <p14:creationId xmlns:p14="http://schemas.microsoft.com/office/powerpoint/2010/main" val="366057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9" y="3600458"/>
            <a:ext cx="5486400" cy="425053"/>
          </a:xfrm>
        </p:spPr>
        <p:txBody>
          <a:bodyPr anchor="b"/>
          <a:lstStyle>
            <a:lvl1pPr algn="l">
              <a:defRPr sz="1800" b="1"/>
            </a:lvl1pPr>
          </a:lstStyle>
          <a:p>
            <a:r>
              <a:rPr lang="ru-RU"/>
              <a:t>Образец заголовка</a:t>
            </a:r>
          </a:p>
        </p:txBody>
      </p:sp>
      <p:sp>
        <p:nvSpPr>
          <p:cNvPr id="3" name="Рисунок 2"/>
          <p:cNvSpPr>
            <a:spLocks noGrp="1"/>
          </p:cNvSpPr>
          <p:nvPr>
            <p:ph type="pic" idx="1"/>
          </p:nvPr>
        </p:nvSpPr>
        <p:spPr>
          <a:xfrm>
            <a:off x="1792289" y="459586"/>
            <a:ext cx="5486400" cy="3086100"/>
          </a:xfrm>
        </p:spPr>
        <p:txBody>
          <a:bodyPr rtlCol="0">
            <a:normAutofit/>
          </a:bodyPr>
          <a:lstStyle>
            <a:lvl1pPr marL="0" indent="0">
              <a:buNone/>
              <a:defRPr sz="2800"/>
            </a:lvl1pPr>
            <a:lvl2pPr marL="407911" indent="0">
              <a:buNone/>
              <a:defRPr sz="2500"/>
            </a:lvl2pPr>
            <a:lvl3pPr marL="815821" indent="0">
              <a:buNone/>
              <a:defRPr sz="2200"/>
            </a:lvl3pPr>
            <a:lvl4pPr marL="1223728" indent="0">
              <a:buNone/>
              <a:defRPr sz="1800"/>
            </a:lvl4pPr>
            <a:lvl5pPr marL="1631638" indent="0">
              <a:buNone/>
              <a:defRPr sz="1800"/>
            </a:lvl5pPr>
            <a:lvl6pPr marL="2039551" indent="0">
              <a:buNone/>
              <a:defRPr sz="1800"/>
            </a:lvl6pPr>
            <a:lvl7pPr marL="2447459" indent="0">
              <a:buNone/>
              <a:defRPr sz="1800"/>
            </a:lvl7pPr>
            <a:lvl8pPr marL="2855370" indent="0">
              <a:buNone/>
              <a:defRPr sz="1800"/>
            </a:lvl8pPr>
            <a:lvl9pPr marL="3263280" indent="0">
              <a:buNone/>
              <a:defRPr sz="1800"/>
            </a:lvl9pPr>
          </a:lstStyle>
          <a:p>
            <a:pPr lvl="0"/>
            <a:r>
              <a:rPr lang="ru-RU" noProof="0" dirty="0"/>
              <a:t>Вставка рисунка</a:t>
            </a:r>
          </a:p>
        </p:txBody>
      </p:sp>
      <p:sp>
        <p:nvSpPr>
          <p:cNvPr id="4" name="Текст 3"/>
          <p:cNvSpPr>
            <a:spLocks noGrp="1"/>
          </p:cNvSpPr>
          <p:nvPr>
            <p:ph type="body" sz="half" idx="2"/>
          </p:nvPr>
        </p:nvSpPr>
        <p:spPr>
          <a:xfrm>
            <a:off x="1792289" y="4025504"/>
            <a:ext cx="5486400" cy="603646"/>
          </a:xfrm>
        </p:spPr>
        <p:txBody>
          <a:bodyPr/>
          <a:lstStyle>
            <a:lvl1pPr marL="0" indent="0">
              <a:buNone/>
              <a:defRPr sz="1300"/>
            </a:lvl1pPr>
            <a:lvl2pPr marL="407911" indent="0">
              <a:buNone/>
              <a:defRPr sz="1000"/>
            </a:lvl2pPr>
            <a:lvl3pPr marL="815821" indent="0">
              <a:buNone/>
              <a:defRPr sz="900"/>
            </a:lvl3pPr>
            <a:lvl4pPr marL="1223728" indent="0">
              <a:buNone/>
              <a:defRPr sz="800"/>
            </a:lvl4pPr>
            <a:lvl5pPr marL="1631638" indent="0">
              <a:buNone/>
              <a:defRPr sz="800"/>
            </a:lvl5pPr>
            <a:lvl6pPr marL="2039551" indent="0">
              <a:buNone/>
              <a:defRPr sz="800"/>
            </a:lvl6pPr>
            <a:lvl7pPr marL="2447459" indent="0">
              <a:buNone/>
              <a:defRPr sz="800"/>
            </a:lvl7pPr>
            <a:lvl8pPr marL="2855370" indent="0">
              <a:buNone/>
              <a:defRPr sz="800"/>
            </a:lvl8pPr>
            <a:lvl9pPr marL="3263280" indent="0">
              <a:buNone/>
              <a:defRPr sz="8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EBA9EC3-8F2A-441F-92ED-8343FE643AA2}" type="datetimeFigureOut">
              <a:rPr lang="ru-RU"/>
              <a:pPr>
                <a:defRPr/>
              </a:pPr>
              <a:t>24.02.2026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9A06B163-F42F-4558-B02B-D3FE90136147}" type="slidenum">
              <a:rPr lang="ru-RU"/>
              <a:pPr>
                <a:defRPr/>
              </a:pPr>
              <a:t>‹#›</a:t>
            </a:fld>
            <a:endParaRPr lang="ru-RU" dirty="0"/>
          </a:p>
        </p:txBody>
      </p:sp>
    </p:spTree>
    <p:extLst>
      <p:ext uri="{BB962C8B-B14F-4D97-AF65-F5344CB8AC3E}">
        <p14:creationId xmlns:p14="http://schemas.microsoft.com/office/powerpoint/2010/main" val="201225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80" tIns="40791" rIns="81580" bIns="40791"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80" tIns="40791" rIns="81580" bIns="40791"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4" y="4767263"/>
            <a:ext cx="2133600" cy="273844"/>
          </a:xfrm>
          <a:prstGeom prst="rect">
            <a:avLst/>
          </a:prstGeom>
        </p:spPr>
        <p:txBody>
          <a:bodyPr vert="horz" lIns="81580" tIns="40791" rIns="81580" bIns="40791" rtlCol="0" anchor="ctr"/>
          <a:lstStyle>
            <a:lvl1pPr algn="l" fontAlgn="auto">
              <a:spcBef>
                <a:spcPts val="0"/>
              </a:spcBef>
              <a:spcAft>
                <a:spcPts val="0"/>
              </a:spcAft>
              <a:defRPr sz="1000" b="0">
                <a:solidFill>
                  <a:schemeClr val="tx1">
                    <a:tint val="75000"/>
                  </a:schemeClr>
                </a:solidFill>
                <a:latin typeface="+mn-lt"/>
                <a:cs typeface="+mn-cs"/>
              </a:defRPr>
            </a:lvl1pPr>
          </a:lstStyle>
          <a:p>
            <a:pPr>
              <a:defRPr/>
            </a:pPr>
            <a:fld id="{0447C2EE-1A9C-45A3-BC42-EFAC50FE78F0}" type="datetimeFigureOut">
              <a:rPr lang="ru-RU"/>
              <a:pPr>
                <a:defRPr/>
              </a:pPr>
              <a:t>24.02.2026</a:t>
            </a:fld>
            <a:endParaRPr lang="ru-RU" dirty="0"/>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81580" tIns="40791" rIns="81580" bIns="40791" rtlCol="0" anchor="ctr"/>
          <a:lstStyle>
            <a:lvl1pPr algn="ctr" fontAlgn="auto">
              <a:spcBef>
                <a:spcPts val="0"/>
              </a:spcBef>
              <a:spcAft>
                <a:spcPts val="0"/>
              </a:spcAft>
              <a:defRPr sz="1000" b="0">
                <a:solidFill>
                  <a:schemeClr val="tx1">
                    <a:tint val="75000"/>
                  </a:schemeClr>
                </a:solidFill>
                <a:latin typeface="+mn-lt"/>
                <a:cs typeface="+mn-cs"/>
              </a:defRPr>
            </a:lvl1pPr>
          </a:lstStyle>
          <a:p>
            <a:pPr>
              <a:defRPr/>
            </a:pPr>
            <a:endParaRPr lang="ru-RU" dirty="0"/>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81580" tIns="40791" rIns="81580" bIns="40791" rtlCol="0" anchor="ctr"/>
          <a:lstStyle>
            <a:lvl1pPr algn="r" fontAlgn="auto">
              <a:spcBef>
                <a:spcPts val="0"/>
              </a:spcBef>
              <a:spcAft>
                <a:spcPts val="0"/>
              </a:spcAft>
              <a:defRPr sz="1000" b="0">
                <a:solidFill>
                  <a:schemeClr val="tx1">
                    <a:tint val="75000"/>
                  </a:schemeClr>
                </a:solidFill>
                <a:latin typeface="+mn-lt"/>
                <a:cs typeface="+mn-cs"/>
              </a:defRPr>
            </a:lvl1pPr>
          </a:lstStyle>
          <a:p>
            <a:pPr>
              <a:defRPr/>
            </a:pPr>
            <a:fld id="{CBC122BA-4C5C-4491-A08D-C4920A45C1FD}"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1" fontAlgn="base" hangingPunct="1">
        <a:spcBef>
          <a:spcPct val="0"/>
        </a:spcBef>
        <a:spcAft>
          <a:spcPct val="0"/>
        </a:spcAft>
        <a:defRPr sz="3900" kern="120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7911" algn="ctr" rtl="0" eaLnBrk="1" fontAlgn="base" hangingPunct="1">
        <a:spcBef>
          <a:spcPct val="0"/>
        </a:spcBef>
        <a:spcAft>
          <a:spcPct val="0"/>
        </a:spcAft>
        <a:defRPr sz="3900">
          <a:solidFill>
            <a:schemeClr val="tx1"/>
          </a:solidFill>
          <a:latin typeface="Calibri" pitchFamily="34" charset="0"/>
        </a:defRPr>
      </a:lvl6pPr>
      <a:lvl7pPr marL="815821" algn="ctr" rtl="0" eaLnBrk="1" fontAlgn="base" hangingPunct="1">
        <a:spcBef>
          <a:spcPct val="0"/>
        </a:spcBef>
        <a:spcAft>
          <a:spcPct val="0"/>
        </a:spcAft>
        <a:defRPr sz="3900">
          <a:solidFill>
            <a:schemeClr val="tx1"/>
          </a:solidFill>
          <a:latin typeface="Calibri" pitchFamily="34" charset="0"/>
        </a:defRPr>
      </a:lvl7pPr>
      <a:lvl8pPr marL="1223728" algn="ctr" rtl="0" eaLnBrk="1" fontAlgn="base" hangingPunct="1">
        <a:spcBef>
          <a:spcPct val="0"/>
        </a:spcBef>
        <a:spcAft>
          <a:spcPct val="0"/>
        </a:spcAft>
        <a:defRPr sz="3900">
          <a:solidFill>
            <a:schemeClr val="tx1"/>
          </a:solidFill>
          <a:latin typeface="Calibri" pitchFamily="34" charset="0"/>
        </a:defRPr>
      </a:lvl8pPr>
      <a:lvl9pPr marL="1631638" algn="ctr" rtl="0" eaLnBrk="1" fontAlgn="base" hangingPunct="1">
        <a:spcBef>
          <a:spcPct val="0"/>
        </a:spcBef>
        <a:spcAft>
          <a:spcPct val="0"/>
        </a:spcAft>
        <a:defRPr sz="3900">
          <a:solidFill>
            <a:schemeClr val="tx1"/>
          </a:solidFill>
          <a:latin typeface="Calibri" pitchFamily="34" charset="0"/>
        </a:defRPr>
      </a:lvl9pPr>
    </p:titleStyle>
    <p:bodyStyle>
      <a:lvl1pPr marL="305933" indent="-305933"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662855" indent="-254944" algn="l" rtl="0" eaLnBrk="1" fontAlgn="base" hangingPunct="1">
        <a:spcBef>
          <a:spcPct val="20000"/>
        </a:spcBef>
        <a:spcAft>
          <a:spcPct val="0"/>
        </a:spcAft>
        <a:buFont typeface="Arial" charset="0"/>
        <a:buChar char="–"/>
        <a:defRPr sz="2500" kern="1200">
          <a:solidFill>
            <a:schemeClr val="tx1"/>
          </a:solidFill>
          <a:latin typeface="+mn-lt"/>
          <a:ea typeface="+mn-ea"/>
          <a:cs typeface="+mn-cs"/>
        </a:defRPr>
      </a:lvl2pPr>
      <a:lvl3pPr marL="1019775" indent="-203953" algn="l" rtl="0" eaLnBrk="1" fontAlgn="base" hangingPunct="1">
        <a:spcBef>
          <a:spcPct val="20000"/>
        </a:spcBef>
        <a:spcAft>
          <a:spcPct val="0"/>
        </a:spcAft>
        <a:buFont typeface="Arial" charset="0"/>
        <a:buChar char="•"/>
        <a:defRPr sz="2200" kern="1200">
          <a:solidFill>
            <a:schemeClr val="tx1"/>
          </a:solidFill>
          <a:latin typeface="+mn-lt"/>
          <a:ea typeface="+mn-ea"/>
          <a:cs typeface="+mn-cs"/>
        </a:defRPr>
      </a:lvl3pPr>
      <a:lvl4pPr marL="1427684" indent="-203953"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1835594" indent="-203953"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243504" indent="-203953" algn="l" defTabSz="81582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414" indent="-203953" algn="l" defTabSz="81582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325" indent="-203953" algn="l" defTabSz="81582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233" indent="-203953" algn="l" defTabSz="81582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ru-RU"/>
      </a:defPPr>
      <a:lvl1pPr marL="0" algn="l" defTabSz="815821" rtl="0" eaLnBrk="1" latinLnBrk="0" hangingPunct="1">
        <a:defRPr sz="1600" kern="1200">
          <a:solidFill>
            <a:schemeClr val="tx1"/>
          </a:solidFill>
          <a:latin typeface="+mn-lt"/>
          <a:ea typeface="+mn-ea"/>
          <a:cs typeface="+mn-cs"/>
        </a:defRPr>
      </a:lvl1pPr>
      <a:lvl2pPr marL="407911" algn="l" defTabSz="815821" rtl="0" eaLnBrk="1" latinLnBrk="0" hangingPunct="1">
        <a:defRPr sz="1600" kern="1200">
          <a:solidFill>
            <a:schemeClr val="tx1"/>
          </a:solidFill>
          <a:latin typeface="+mn-lt"/>
          <a:ea typeface="+mn-ea"/>
          <a:cs typeface="+mn-cs"/>
        </a:defRPr>
      </a:lvl2pPr>
      <a:lvl3pPr marL="815821" algn="l" defTabSz="815821" rtl="0" eaLnBrk="1" latinLnBrk="0" hangingPunct="1">
        <a:defRPr sz="1600" kern="1200">
          <a:solidFill>
            <a:schemeClr val="tx1"/>
          </a:solidFill>
          <a:latin typeface="+mn-lt"/>
          <a:ea typeface="+mn-ea"/>
          <a:cs typeface="+mn-cs"/>
        </a:defRPr>
      </a:lvl3pPr>
      <a:lvl4pPr marL="1223728" algn="l" defTabSz="815821" rtl="0" eaLnBrk="1" latinLnBrk="0" hangingPunct="1">
        <a:defRPr sz="1600" kern="1200">
          <a:solidFill>
            <a:schemeClr val="tx1"/>
          </a:solidFill>
          <a:latin typeface="+mn-lt"/>
          <a:ea typeface="+mn-ea"/>
          <a:cs typeface="+mn-cs"/>
        </a:defRPr>
      </a:lvl4pPr>
      <a:lvl5pPr marL="1631638" algn="l" defTabSz="815821" rtl="0" eaLnBrk="1" latinLnBrk="0" hangingPunct="1">
        <a:defRPr sz="1600" kern="1200">
          <a:solidFill>
            <a:schemeClr val="tx1"/>
          </a:solidFill>
          <a:latin typeface="+mn-lt"/>
          <a:ea typeface="+mn-ea"/>
          <a:cs typeface="+mn-cs"/>
        </a:defRPr>
      </a:lvl5pPr>
      <a:lvl6pPr marL="2039551" algn="l" defTabSz="815821" rtl="0" eaLnBrk="1" latinLnBrk="0" hangingPunct="1">
        <a:defRPr sz="1600" kern="1200">
          <a:solidFill>
            <a:schemeClr val="tx1"/>
          </a:solidFill>
          <a:latin typeface="+mn-lt"/>
          <a:ea typeface="+mn-ea"/>
          <a:cs typeface="+mn-cs"/>
        </a:defRPr>
      </a:lvl6pPr>
      <a:lvl7pPr marL="2447459" algn="l" defTabSz="815821" rtl="0" eaLnBrk="1" latinLnBrk="0" hangingPunct="1">
        <a:defRPr sz="1600" kern="1200">
          <a:solidFill>
            <a:schemeClr val="tx1"/>
          </a:solidFill>
          <a:latin typeface="+mn-lt"/>
          <a:ea typeface="+mn-ea"/>
          <a:cs typeface="+mn-cs"/>
        </a:defRPr>
      </a:lvl7pPr>
      <a:lvl8pPr marL="2855370" algn="l" defTabSz="815821" rtl="0" eaLnBrk="1" latinLnBrk="0" hangingPunct="1">
        <a:defRPr sz="1600" kern="1200">
          <a:solidFill>
            <a:schemeClr val="tx1"/>
          </a:solidFill>
          <a:latin typeface="+mn-lt"/>
          <a:ea typeface="+mn-ea"/>
          <a:cs typeface="+mn-cs"/>
        </a:defRPr>
      </a:lvl8pPr>
      <a:lvl9pPr marL="3263280" algn="l" defTabSz="815821"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383" tIns="45693" rIns="91383" bIns="45693"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200156"/>
            <a:ext cx="8229600" cy="3394472"/>
          </a:xfrm>
          <a:prstGeom prst="rect">
            <a:avLst/>
          </a:prstGeom>
          <a:noFill/>
          <a:ln w="9525">
            <a:noFill/>
            <a:miter lim="800000"/>
            <a:headEnd/>
            <a:tailEnd/>
          </a:ln>
        </p:spPr>
        <p:txBody>
          <a:bodyPr vert="horz" wrap="square" lIns="91383" tIns="45693" rIns="91383" bIns="45693"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4" y="4767265"/>
            <a:ext cx="2133600" cy="273844"/>
          </a:xfrm>
          <a:prstGeom prst="rect">
            <a:avLst/>
          </a:prstGeom>
        </p:spPr>
        <p:txBody>
          <a:bodyPr vert="horz" lIns="91383" tIns="45693" rIns="91383" bIns="45693" rtlCol="0" anchor="ctr"/>
          <a:lstStyle>
            <a:lvl1pPr algn="l" fontAlgn="auto">
              <a:spcBef>
                <a:spcPts val="0"/>
              </a:spcBef>
              <a:spcAft>
                <a:spcPts val="0"/>
              </a:spcAft>
              <a:defRPr sz="1200" b="0" smtClean="0">
                <a:solidFill>
                  <a:schemeClr val="tx1">
                    <a:tint val="75000"/>
                  </a:schemeClr>
                </a:solidFill>
                <a:latin typeface="+mn-lt"/>
                <a:cs typeface="+mn-cs"/>
              </a:defRPr>
            </a:lvl1pPr>
          </a:lstStyle>
          <a:p>
            <a:pPr>
              <a:defRPr/>
            </a:pPr>
            <a:fld id="{A1EBF409-3BB3-4D61-BFB0-B411E7B29D96}" type="datetime1">
              <a:rPr lang="ru-RU">
                <a:solidFill>
                  <a:prstClr val="black">
                    <a:tint val="75000"/>
                  </a:prstClr>
                </a:solidFill>
              </a:rPr>
              <a:pPr>
                <a:defRPr/>
              </a:pPr>
              <a:t>24.02.2026</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4767265"/>
            <a:ext cx="2895600" cy="273844"/>
          </a:xfrm>
          <a:prstGeom prst="rect">
            <a:avLst/>
          </a:prstGeom>
        </p:spPr>
        <p:txBody>
          <a:bodyPr vert="horz" lIns="91383" tIns="45693" rIns="91383" bIns="45693"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4767265"/>
            <a:ext cx="2133600" cy="273844"/>
          </a:xfrm>
          <a:prstGeom prst="rect">
            <a:avLst/>
          </a:prstGeom>
        </p:spPr>
        <p:txBody>
          <a:bodyPr vert="horz" lIns="91383" tIns="45693" rIns="91383" bIns="45693"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3944EBF8-6628-47AD-935A-F8C48248A82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0086326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6927" algn="ctr" rtl="0" eaLnBrk="1" fontAlgn="base" hangingPunct="1">
        <a:spcBef>
          <a:spcPct val="0"/>
        </a:spcBef>
        <a:spcAft>
          <a:spcPct val="0"/>
        </a:spcAft>
        <a:defRPr sz="4400">
          <a:solidFill>
            <a:schemeClr val="tx1"/>
          </a:solidFill>
          <a:latin typeface="Calibri" pitchFamily="34" charset="0"/>
        </a:defRPr>
      </a:lvl6pPr>
      <a:lvl7pPr marL="913851" algn="ctr" rtl="0" eaLnBrk="1" fontAlgn="base" hangingPunct="1">
        <a:spcBef>
          <a:spcPct val="0"/>
        </a:spcBef>
        <a:spcAft>
          <a:spcPct val="0"/>
        </a:spcAft>
        <a:defRPr sz="4400">
          <a:solidFill>
            <a:schemeClr val="tx1"/>
          </a:solidFill>
          <a:latin typeface="Calibri" pitchFamily="34" charset="0"/>
        </a:defRPr>
      </a:lvl7pPr>
      <a:lvl8pPr marL="1370777" algn="ctr" rtl="0" eaLnBrk="1" fontAlgn="base" hangingPunct="1">
        <a:spcBef>
          <a:spcPct val="0"/>
        </a:spcBef>
        <a:spcAft>
          <a:spcPct val="0"/>
        </a:spcAft>
        <a:defRPr sz="4400">
          <a:solidFill>
            <a:schemeClr val="tx1"/>
          </a:solidFill>
          <a:latin typeface="Calibri" pitchFamily="34" charset="0"/>
        </a:defRPr>
      </a:lvl8pPr>
      <a:lvl9pPr marL="1827702" algn="ctr" rtl="0" eaLnBrk="1" fontAlgn="base" hangingPunct="1">
        <a:spcBef>
          <a:spcPct val="0"/>
        </a:spcBef>
        <a:spcAft>
          <a:spcPct val="0"/>
        </a:spcAft>
        <a:defRPr sz="4400">
          <a:solidFill>
            <a:schemeClr val="tx1"/>
          </a:solidFill>
          <a:latin typeface="Calibri" pitchFamily="34" charset="0"/>
        </a:defRPr>
      </a:lvl9pPr>
    </p:titleStyle>
    <p:bodyStyle>
      <a:lvl1pPr marL="342693" indent="-342693"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504" indent="-285579"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316" indent="-228465"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9241" indent="-228465"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166" indent="-228465"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3090" indent="-228465" algn="l" defTabSz="9138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15" indent="-228465" algn="l" defTabSz="9138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41" indent="-228465" algn="l" defTabSz="9138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867" indent="-228465" algn="l" defTabSz="9138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3851" rtl="0" eaLnBrk="1" latinLnBrk="0" hangingPunct="1">
        <a:defRPr sz="1800" kern="1200">
          <a:solidFill>
            <a:schemeClr val="tx1"/>
          </a:solidFill>
          <a:latin typeface="+mn-lt"/>
          <a:ea typeface="+mn-ea"/>
          <a:cs typeface="+mn-cs"/>
        </a:defRPr>
      </a:lvl1pPr>
      <a:lvl2pPr marL="456927" algn="l" defTabSz="913851" rtl="0" eaLnBrk="1" latinLnBrk="0" hangingPunct="1">
        <a:defRPr sz="1800" kern="1200">
          <a:solidFill>
            <a:schemeClr val="tx1"/>
          </a:solidFill>
          <a:latin typeface="+mn-lt"/>
          <a:ea typeface="+mn-ea"/>
          <a:cs typeface="+mn-cs"/>
        </a:defRPr>
      </a:lvl2pPr>
      <a:lvl3pPr marL="913851" algn="l" defTabSz="913851" rtl="0" eaLnBrk="1" latinLnBrk="0" hangingPunct="1">
        <a:defRPr sz="1800" kern="1200">
          <a:solidFill>
            <a:schemeClr val="tx1"/>
          </a:solidFill>
          <a:latin typeface="+mn-lt"/>
          <a:ea typeface="+mn-ea"/>
          <a:cs typeface="+mn-cs"/>
        </a:defRPr>
      </a:lvl3pPr>
      <a:lvl4pPr marL="1370777" algn="l" defTabSz="913851" rtl="0" eaLnBrk="1" latinLnBrk="0" hangingPunct="1">
        <a:defRPr sz="1800" kern="1200">
          <a:solidFill>
            <a:schemeClr val="tx1"/>
          </a:solidFill>
          <a:latin typeface="+mn-lt"/>
          <a:ea typeface="+mn-ea"/>
          <a:cs typeface="+mn-cs"/>
        </a:defRPr>
      </a:lvl4pPr>
      <a:lvl5pPr marL="1827702" algn="l" defTabSz="913851" rtl="0" eaLnBrk="1" latinLnBrk="0" hangingPunct="1">
        <a:defRPr sz="1800" kern="1200">
          <a:solidFill>
            <a:schemeClr val="tx1"/>
          </a:solidFill>
          <a:latin typeface="+mn-lt"/>
          <a:ea typeface="+mn-ea"/>
          <a:cs typeface="+mn-cs"/>
        </a:defRPr>
      </a:lvl5pPr>
      <a:lvl6pPr marL="2284629" algn="l" defTabSz="913851" rtl="0" eaLnBrk="1" latinLnBrk="0" hangingPunct="1">
        <a:defRPr sz="1800" kern="1200">
          <a:solidFill>
            <a:schemeClr val="tx1"/>
          </a:solidFill>
          <a:latin typeface="+mn-lt"/>
          <a:ea typeface="+mn-ea"/>
          <a:cs typeface="+mn-cs"/>
        </a:defRPr>
      </a:lvl6pPr>
      <a:lvl7pPr marL="2741554" algn="l" defTabSz="913851" rtl="0" eaLnBrk="1" latinLnBrk="0" hangingPunct="1">
        <a:defRPr sz="1800" kern="1200">
          <a:solidFill>
            <a:schemeClr val="tx1"/>
          </a:solidFill>
          <a:latin typeface="+mn-lt"/>
          <a:ea typeface="+mn-ea"/>
          <a:cs typeface="+mn-cs"/>
        </a:defRPr>
      </a:lvl7pPr>
      <a:lvl8pPr marL="3198479" algn="l" defTabSz="913851" rtl="0" eaLnBrk="1" latinLnBrk="0" hangingPunct="1">
        <a:defRPr sz="1800" kern="1200">
          <a:solidFill>
            <a:schemeClr val="tx1"/>
          </a:solidFill>
          <a:latin typeface="+mn-lt"/>
          <a:ea typeface="+mn-ea"/>
          <a:cs typeface="+mn-cs"/>
        </a:defRPr>
      </a:lvl8pPr>
      <a:lvl9pPr marL="3655404" algn="l" defTabSz="9138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fgosreestr.ru/uploads/files/e7d60f6c228b952a874ab725218f8a34.pdf" TargetMode="External"/><Relationship Id="rId7" Type="http://schemas.openxmlformats.org/officeDocument/2006/relationships/hyperlink" Target="https://static.edsoo.ru/projects/fop/index.html"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static.edsoo.ru/projects/upload/FOP_OOO.pdf" TargetMode="External"/><Relationship Id="rId5" Type="http://schemas.openxmlformats.org/officeDocument/2006/relationships/hyperlink" Target="https://fgosreestr.ru/uploads/files/46593b22b760accc6966815c78e5b95e.pdf" TargetMode="External"/><Relationship Id="rId4" Type="http://schemas.openxmlformats.org/officeDocument/2006/relationships/hyperlink" Target="https://fgosreestr.ru/uploads/files/238eb2e61e443460b65a83a2242abd57.pdf"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9" name="TextBox 8"/>
          <p:cNvSpPr txBox="1"/>
          <p:nvPr/>
        </p:nvSpPr>
        <p:spPr>
          <a:xfrm>
            <a:off x="971600" y="1563638"/>
            <a:ext cx="7056784" cy="1569660"/>
          </a:xfrm>
          <a:prstGeom prst="rect">
            <a:avLst/>
          </a:prstGeom>
          <a:noFill/>
        </p:spPr>
        <p:txBody>
          <a:bodyPr wrap="square" rtlCol="0">
            <a:spAutoFit/>
          </a:bodyPr>
          <a:lstStyle/>
          <a:p>
            <a:pPr algn="ctr"/>
            <a:r>
              <a:rPr lang="ba-RU" sz="2400" b="1" dirty="0">
                <a:solidFill>
                  <a:schemeClr val="tx1"/>
                </a:solidFill>
                <a:latin typeface="+mn-lt"/>
              </a:rPr>
              <a:t>IX класс уҡыусылары өсөн туған телдән һәм әҙәбиәттән дәүләт йомғаҡлау аттестацияһы </a:t>
            </a:r>
          </a:p>
          <a:p>
            <a:pPr algn="ctr"/>
            <a:endParaRPr lang="ba-RU" sz="2400" b="1" dirty="0">
              <a:solidFill>
                <a:schemeClr val="tx1"/>
              </a:solidFill>
              <a:latin typeface="+mn-lt"/>
            </a:endParaRPr>
          </a:p>
          <a:p>
            <a:pPr algn="ctr"/>
            <a:endParaRPr lang="ru-RU" sz="2400" dirty="0">
              <a:solidFill>
                <a:schemeClr val="tx1"/>
              </a:solidFill>
              <a:latin typeface="+mn-lt"/>
            </a:endParaRPr>
          </a:p>
        </p:txBody>
      </p:sp>
    </p:spTree>
    <p:extLst>
      <p:ext uri="{BB962C8B-B14F-4D97-AF65-F5344CB8AC3E}">
        <p14:creationId xmlns:p14="http://schemas.microsoft.com/office/powerpoint/2010/main" val="3177772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0\инстетут наук\2020\БУКЛЕТ март\переформат\пнг флаг-10.png"/>
          <p:cNvPicPr>
            <a:picLocks noChangeAspect="1" noChangeArrowheads="1"/>
          </p:cNvPicPr>
          <p:nvPr/>
        </p:nvPicPr>
        <p:blipFill>
          <a:blip r:embed="rId2" cstate="print"/>
          <a:srcRect/>
          <a:stretch>
            <a:fillRect/>
          </a:stretch>
        </p:blipFill>
        <p:spPr bwMode="auto">
          <a:xfrm>
            <a:off x="0" y="714344"/>
            <a:ext cx="9144000" cy="71456"/>
          </a:xfrm>
          <a:prstGeom prst="rect">
            <a:avLst/>
          </a:prstGeom>
          <a:noFill/>
        </p:spPr>
      </p:pic>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539552" y="1059582"/>
            <a:ext cx="8136904" cy="2954655"/>
          </a:xfrm>
          <a:prstGeom prst="rect">
            <a:avLst/>
          </a:prstGeom>
          <a:noFill/>
        </p:spPr>
        <p:txBody>
          <a:bodyPr wrap="square" rtlCol="0">
            <a:spAutoFit/>
          </a:bodyPr>
          <a:lstStyle/>
          <a:p>
            <a:r>
              <a:rPr lang="ba-RU" sz="2800" dirty="0">
                <a:solidFill>
                  <a:schemeClr val="tx1"/>
                </a:solidFill>
                <a:latin typeface="+mn-lt"/>
              </a:rPr>
              <a:t>Имтихан тапшырыу өсөн 180 минут ваҡыт бирелә.</a:t>
            </a:r>
            <a:endParaRPr lang="ru-RU" sz="2800" dirty="0">
              <a:solidFill>
                <a:schemeClr val="tx1"/>
              </a:solidFill>
              <a:latin typeface="+mn-lt"/>
            </a:endParaRPr>
          </a:p>
          <a:p>
            <a:endParaRPr lang="ba-RU" sz="2800" dirty="0">
              <a:solidFill>
                <a:schemeClr val="tx1"/>
              </a:solidFill>
              <a:latin typeface="+mn-lt"/>
            </a:endParaRPr>
          </a:p>
          <a:p>
            <a:r>
              <a:rPr lang="ba-RU" sz="2800" dirty="0">
                <a:solidFill>
                  <a:schemeClr val="tx1"/>
                </a:solidFill>
                <a:latin typeface="+mn-lt"/>
              </a:rPr>
              <a:t>Уҡыусылар контроль-үлсәү материалдары эш биремдәре текстары менән тәьмин ителергә тейеш. Эш биремдәренә яуаптарҙы уҡыусылар яуаптар бланкыһына яҙалар. </a:t>
            </a:r>
            <a:endParaRPr lang="ru-RU" sz="28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179512" y="63540"/>
            <a:ext cx="8964488" cy="4524315"/>
          </a:xfrm>
          <a:prstGeom prst="rect">
            <a:avLst/>
          </a:prstGeom>
          <a:noFill/>
        </p:spPr>
        <p:txBody>
          <a:bodyPr wrap="square" rtlCol="0">
            <a:spAutoFit/>
          </a:bodyPr>
          <a:lstStyle/>
          <a:p>
            <a:pPr lvl="0"/>
            <a:r>
              <a:rPr lang="ba-RU" sz="2400" b="1" dirty="0">
                <a:solidFill>
                  <a:schemeClr val="tx1"/>
                </a:solidFill>
                <a:latin typeface="+mn-lt"/>
              </a:rPr>
              <a:t>Айырым биремдәрҙе һәм эште тулайым баһалау системаһы</a:t>
            </a:r>
            <a:endParaRPr lang="ru-RU" sz="2400" dirty="0">
              <a:solidFill>
                <a:schemeClr val="tx1"/>
              </a:solidFill>
              <a:latin typeface="+mn-lt"/>
            </a:endParaRPr>
          </a:p>
          <a:p>
            <a:r>
              <a:rPr lang="ba-RU" sz="2400" dirty="0">
                <a:solidFill>
                  <a:schemeClr val="tx1"/>
                </a:solidFill>
                <a:latin typeface="+mn-lt"/>
              </a:rPr>
              <a:t>Беренсе өлөштә яуабын һайлап алыу мөмкинлеге булған һорауға дөрөҫ яуап биргән өсөн, уҡыусы 1 балл ала. Яуап дөрөҫ булмаһа йәки бөтөнләй яуап бирмәһә, 0 балл ҡуйыла.</a:t>
            </a:r>
            <a:endParaRPr lang="ru-RU" sz="2400" dirty="0">
              <a:solidFill>
                <a:schemeClr val="tx1"/>
              </a:solidFill>
              <a:latin typeface="+mn-lt"/>
            </a:endParaRPr>
          </a:p>
          <a:p>
            <a:r>
              <a:rPr lang="ba-RU" sz="2400" dirty="0">
                <a:solidFill>
                  <a:schemeClr val="tx1"/>
                </a:solidFill>
                <a:latin typeface="+mn-lt"/>
              </a:rPr>
              <a:t>Икенсе өлөштә уҡыусы текст буйынса бирелгән һорауҙарға ҡыҫҡа яуаптар яҙырға тейеш. Дөрөҫ яуап 3 балл менән баһалана. </a:t>
            </a:r>
            <a:r>
              <a:rPr lang="ru-RU" sz="2400" dirty="0" err="1">
                <a:solidFill>
                  <a:schemeClr val="tx1"/>
                </a:solidFill>
                <a:latin typeface="+mn-lt"/>
              </a:rPr>
              <a:t>Әгәр яуап</a:t>
            </a:r>
            <a:r>
              <a:rPr lang="ru-RU" sz="2400" dirty="0">
                <a:solidFill>
                  <a:schemeClr val="tx1"/>
                </a:solidFill>
                <a:latin typeface="+mn-lt"/>
              </a:rPr>
              <a:t> </a:t>
            </a:r>
            <a:r>
              <a:rPr lang="ru-RU" sz="2400" dirty="0" err="1">
                <a:solidFill>
                  <a:schemeClr val="tx1"/>
                </a:solidFill>
                <a:latin typeface="+mn-lt"/>
              </a:rPr>
              <a:t>өлөшләтә дөрөҫ булһа, </a:t>
            </a:r>
            <a:r>
              <a:rPr lang="ru-RU" sz="2400" dirty="0">
                <a:solidFill>
                  <a:schemeClr val="tx1"/>
                </a:solidFill>
                <a:latin typeface="+mn-lt"/>
              </a:rPr>
              <a:t>2 </a:t>
            </a:r>
            <a:r>
              <a:rPr lang="ru-RU" sz="2400" dirty="0" err="1">
                <a:solidFill>
                  <a:schemeClr val="tx1"/>
                </a:solidFill>
                <a:latin typeface="+mn-lt"/>
              </a:rPr>
              <a:t>йәки </a:t>
            </a:r>
            <a:r>
              <a:rPr lang="ru-RU" sz="2400" dirty="0">
                <a:solidFill>
                  <a:schemeClr val="tx1"/>
                </a:solidFill>
                <a:latin typeface="+mn-lt"/>
              </a:rPr>
              <a:t>1 балл </a:t>
            </a:r>
            <a:r>
              <a:rPr lang="ru-RU" sz="2400" dirty="0" err="1">
                <a:solidFill>
                  <a:schemeClr val="tx1"/>
                </a:solidFill>
                <a:latin typeface="+mn-lt"/>
              </a:rPr>
              <a:t>ҡуйыла</a:t>
            </a:r>
            <a:r>
              <a:rPr lang="ru-RU" sz="2400" dirty="0">
                <a:solidFill>
                  <a:schemeClr val="tx1"/>
                </a:solidFill>
                <a:latin typeface="+mn-lt"/>
              </a:rPr>
              <a:t>.</a:t>
            </a:r>
            <a:r>
              <a:rPr lang="ba-RU" sz="2400" dirty="0">
                <a:solidFill>
                  <a:schemeClr val="tx1"/>
                </a:solidFill>
                <a:latin typeface="+mn-lt"/>
              </a:rPr>
              <a:t> Яуап дөрөҫ булмаһа, 0 балл ҡуйыла.</a:t>
            </a:r>
            <a:endParaRPr lang="ru-RU" sz="2400" dirty="0">
              <a:solidFill>
                <a:schemeClr val="tx1"/>
              </a:solidFill>
              <a:latin typeface="+mn-lt"/>
            </a:endParaRPr>
          </a:p>
          <a:p>
            <a:r>
              <a:rPr lang="ba-RU" sz="2400" dirty="0">
                <a:solidFill>
                  <a:schemeClr val="tx1"/>
                </a:solidFill>
                <a:latin typeface="+mn-lt"/>
              </a:rPr>
              <a:t>Өсөнсө өлөштә (21-се һорау) яҙма эштең йөкмәткеһе һәм грамоталылығы өсөн уҡыусы 10 балл йыя ала.</a:t>
            </a:r>
            <a:endParaRPr lang="ru-RU" sz="2400" dirty="0">
              <a:solidFill>
                <a:schemeClr val="tx1"/>
              </a:solidFill>
              <a:latin typeface="+mn-lt"/>
            </a:endParaRPr>
          </a:p>
          <a:p>
            <a:r>
              <a:rPr lang="ba-RU" sz="2400" dirty="0">
                <a:solidFill>
                  <a:schemeClr val="tx1"/>
                </a:solidFill>
                <a:latin typeface="+mn-lt"/>
              </a:rPr>
              <a:t>Уҡыусыға, дөйөм алғанда, имтихан өсөн максималь 50 балл туплай ала.</a:t>
            </a:r>
            <a:endParaRPr lang="ru-RU" sz="2400" dirty="0">
              <a:solidFill>
                <a:schemeClr val="tx1"/>
              </a:solidFill>
              <a:latin typeface="+mn-lt"/>
            </a:endParaRPr>
          </a:p>
        </p:txBody>
      </p:sp>
    </p:spTree>
    <p:extLst>
      <p:ext uri="{BB962C8B-B14F-4D97-AF65-F5344CB8AC3E}">
        <p14:creationId xmlns:p14="http://schemas.microsoft.com/office/powerpoint/2010/main" val="317777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25667" y="123478"/>
            <a:ext cx="9144000" cy="4524315"/>
          </a:xfrm>
          <a:prstGeom prst="rect">
            <a:avLst/>
          </a:prstGeom>
          <a:noFill/>
        </p:spPr>
        <p:txBody>
          <a:bodyPr wrap="square" rtlCol="0">
            <a:spAutoFit/>
          </a:bodyPr>
          <a:lstStyle/>
          <a:p>
            <a:pPr lvl="0"/>
            <a:r>
              <a:rPr lang="ba-RU" sz="2400" b="1" dirty="0">
                <a:solidFill>
                  <a:schemeClr val="tx1"/>
                </a:solidFill>
                <a:latin typeface="+mn-lt"/>
              </a:rPr>
              <a:t>Айырым биремдәрҙе һәм эште тулайым баһалау системаһы</a:t>
            </a:r>
            <a:endParaRPr lang="ru-RU" sz="2400" dirty="0">
              <a:solidFill>
                <a:schemeClr val="tx1"/>
              </a:solidFill>
              <a:latin typeface="+mn-lt"/>
            </a:endParaRPr>
          </a:p>
          <a:p>
            <a:r>
              <a:rPr lang="ru-RU" sz="2400" dirty="0" err="1">
                <a:solidFill>
                  <a:schemeClr val="tx1"/>
                </a:solidFill>
                <a:latin typeface="+mn-lt"/>
              </a:rPr>
              <a:t>Өсөнсө</a:t>
            </a:r>
            <a:r>
              <a:rPr lang="ru-RU" sz="2400" dirty="0">
                <a:solidFill>
                  <a:schemeClr val="tx1"/>
                </a:solidFill>
                <a:latin typeface="+mn-lt"/>
              </a:rPr>
              <a:t> </a:t>
            </a:r>
            <a:r>
              <a:rPr lang="ru-RU" sz="2400" dirty="0" err="1">
                <a:solidFill>
                  <a:schemeClr val="tx1"/>
                </a:solidFill>
                <a:latin typeface="+mn-lt"/>
              </a:rPr>
              <a:t>өлөштә</a:t>
            </a:r>
            <a:r>
              <a:rPr lang="ru-RU" sz="2400" dirty="0">
                <a:solidFill>
                  <a:schemeClr val="tx1"/>
                </a:solidFill>
                <a:latin typeface="+mn-lt"/>
              </a:rPr>
              <a:t> (21-се </a:t>
            </a:r>
            <a:r>
              <a:rPr lang="ru-RU" sz="2400" dirty="0" err="1">
                <a:solidFill>
                  <a:schemeClr val="tx1"/>
                </a:solidFill>
                <a:latin typeface="+mn-lt"/>
              </a:rPr>
              <a:t>һорау</a:t>
            </a:r>
            <a:r>
              <a:rPr lang="ru-RU" sz="2400" dirty="0">
                <a:solidFill>
                  <a:schemeClr val="tx1"/>
                </a:solidFill>
                <a:latin typeface="+mn-lt"/>
              </a:rPr>
              <a:t>) </a:t>
            </a:r>
            <a:r>
              <a:rPr lang="ru-RU" sz="2400" dirty="0" err="1">
                <a:solidFill>
                  <a:schemeClr val="tx1"/>
                </a:solidFill>
                <a:latin typeface="+mn-lt"/>
              </a:rPr>
              <a:t>яҙма</a:t>
            </a:r>
            <a:r>
              <a:rPr lang="ru-RU" sz="2400" dirty="0">
                <a:solidFill>
                  <a:schemeClr val="tx1"/>
                </a:solidFill>
                <a:latin typeface="+mn-lt"/>
              </a:rPr>
              <a:t> </a:t>
            </a:r>
            <a:r>
              <a:rPr lang="ru-RU" sz="2400" dirty="0" err="1">
                <a:solidFill>
                  <a:schemeClr val="tx1"/>
                </a:solidFill>
                <a:latin typeface="+mn-lt"/>
              </a:rPr>
              <a:t>эштең</a:t>
            </a:r>
            <a:r>
              <a:rPr lang="ru-RU" sz="2400" dirty="0">
                <a:solidFill>
                  <a:schemeClr val="tx1"/>
                </a:solidFill>
                <a:latin typeface="+mn-lt"/>
              </a:rPr>
              <a:t> </a:t>
            </a:r>
            <a:r>
              <a:rPr lang="ru-RU" sz="2400" dirty="0" err="1">
                <a:solidFill>
                  <a:schemeClr val="tx1"/>
                </a:solidFill>
                <a:latin typeface="+mn-lt"/>
              </a:rPr>
              <a:t>йөкмәткеһе</a:t>
            </a:r>
            <a:r>
              <a:rPr lang="ru-RU" sz="2400" dirty="0">
                <a:solidFill>
                  <a:schemeClr val="tx1"/>
                </a:solidFill>
                <a:latin typeface="+mn-lt"/>
              </a:rPr>
              <a:t> </a:t>
            </a:r>
            <a:r>
              <a:rPr lang="ru-RU" sz="2400" dirty="0" err="1">
                <a:solidFill>
                  <a:schemeClr val="tx1"/>
                </a:solidFill>
                <a:latin typeface="+mn-lt"/>
              </a:rPr>
              <a:t>һәм</a:t>
            </a:r>
            <a:r>
              <a:rPr lang="ru-RU" sz="2400" dirty="0">
                <a:solidFill>
                  <a:schemeClr val="tx1"/>
                </a:solidFill>
                <a:latin typeface="+mn-lt"/>
              </a:rPr>
              <a:t> </a:t>
            </a:r>
            <a:r>
              <a:rPr lang="ru-RU" sz="2400" dirty="0" err="1">
                <a:solidFill>
                  <a:schemeClr val="tx1"/>
                </a:solidFill>
                <a:latin typeface="+mn-lt"/>
              </a:rPr>
              <a:t>грамоталылығы</a:t>
            </a:r>
            <a:r>
              <a:rPr lang="ru-RU" sz="2400" dirty="0">
                <a:solidFill>
                  <a:schemeClr val="tx1"/>
                </a:solidFill>
                <a:latin typeface="+mn-lt"/>
              </a:rPr>
              <a:t> </a:t>
            </a:r>
            <a:r>
              <a:rPr lang="ru-RU" sz="2400" dirty="0" err="1">
                <a:solidFill>
                  <a:schemeClr val="tx1"/>
                </a:solidFill>
                <a:latin typeface="+mn-lt"/>
              </a:rPr>
              <a:t>өсөн</a:t>
            </a:r>
            <a:r>
              <a:rPr lang="ru-RU" sz="2400" dirty="0">
                <a:solidFill>
                  <a:schemeClr val="tx1"/>
                </a:solidFill>
                <a:latin typeface="+mn-lt"/>
              </a:rPr>
              <a:t> </a:t>
            </a:r>
            <a:r>
              <a:rPr lang="ru-RU" sz="2400" dirty="0" err="1">
                <a:solidFill>
                  <a:schemeClr val="tx1"/>
                </a:solidFill>
                <a:latin typeface="+mn-lt"/>
              </a:rPr>
              <a:t>уҡыусы</a:t>
            </a:r>
            <a:r>
              <a:rPr lang="ru-RU" sz="2400" dirty="0">
                <a:solidFill>
                  <a:schemeClr val="tx1"/>
                </a:solidFill>
                <a:latin typeface="+mn-lt"/>
              </a:rPr>
              <a:t> 10 балл </a:t>
            </a:r>
            <a:r>
              <a:rPr lang="ru-RU" sz="2400" dirty="0" err="1">
                <a:solidFill>
                  <a:schemeClr val="tx1"/>
                </a:solidFill>
                <a:latin typeface="+mn-lt"/>
              </a:rPr>
              <a:t>йыя</a:t>
            </a:r>
            <a:r>
              <a:rPr lang="ru-RU" sz="2400" dirty="0">
                <a:solidFill>
                  <a:schemeClr val="tx1"/>
                </a:solidFill>
                <a:latin typeface="+mn-lt"/>
              </a:rPr>
              <a:t> ала: </a:t>
            </a:r>
            <a:r>
              <a:rPr lang="ru-RU" sz="2400" dirty="0" err="1">
                <a:solidFill>
                  <a:schemeClr val="tx1"/>
                </a:solidFill>
                <a:latin typeface="+mn-lt"/>
              </a:rPr>
              <a:t>яҙманың</a:t>
            </a:r>
            <a:r>
              <a:rPr lang="ru-RU" sz="2400" dirty="0">
                <a:solidFill>
                  <a:schemeClr val="tx1"/>
                </a:solidFill>
                <a:latin typeface="+mn-lt"/>
              </a:rPr>
              <a:t> </a:t>
            </a:r>
            <a:r>
              <a:rPr lang="ru-RU" sz="2400" dirty="0" err="1">
                <a:solidFill>
                  <a:schemeClr val="tx1"/>
                </a:solidFill>
                <a:latin typeface="+mn-lt"/>
              </a:rPr>
              <a:t>күләме</a:t>
            </a:r>
            <a:r>
              <a:rPr lang="ru-RU" sz="2400" dirty="0">
                <a:solidFill>
                  <a:schemeClr val="tx1"/>
                </a:solidFill>
                <a:latin typeface="+mn-lt"/>
              </a:rPr>
              <a:t> 8-10 </a:t>
            </a:r>
            <a:r>
              <a:rPr lang="ru-RU" sz="2400" dirty="0" err="1">
                <a:solidFill>
                  <a:schemeClr val="tx1"/>
                </a:solidFill>
                <a:latin typeface="+mn-lt"/>
              </a:rPr>
              <a:t>һөйләм</a:t>
            </a:r>
            <a:r>
              <a:rPr lang="ru-RU" sz="2400" dirty="0">
                <a:solidFill>
                  <a:schemeClr val="tx1"/>
                </a:solidFill>
                <a:latin typeface="+mn-lt"/>
              </a:rPr>
              <a:t> </a:t>
            </a:r>
            <a:r>
              <a:rPr lang="ru-RU" sz="2400" dirty="0" err="1">
                <a:solidFill>
                  <a:schemeClr val="tx1"/>
                </a:solidFill>
                <a:latin typeface="+mn-lt"/>
              </a:rPr>
              <a:t>булһа</a:t>
            </a:r>
            <a:r>
              <a:rPr lang="ru-RU" sz="2400" dirty="0">
                <a:solidFill>
                  <a:schemeClr val="tx1"/>
                </a:solidFill>
                <a:latin typeface="+mn-lt"/>
              </a:rPr>
              <a:t>, </a:t>
            </a:r>
            <a:r>
              <a:rPr lang="ru-RU" sz="2400" dirty="0" err="1">
                <a:solidFill>
                  <a:schemeClr val="tx1"/>
                </a:solidFill>
                <a:latin typeface="+mn-lt"/>
              </a:rPr>
              <a:t>эш</a:t>
            </a:r>
            <a:r>
              <a:rPr lang="ru-RU" sz="2400" dirty="0">
                <a:solidFill>
                  <a:schemeClr val="tx1"/>
                </a:solidFill>
                <a:latin typeface="+mn-lt"/>
              </a:rPr>
              <a:t> </a:t>
            </a:r>
            <a:r>
              <a:rPr lang="ru-RU" sz="2400" dirty="0" err="1">
                <a:solidFill>
                  <a:schemeClr val="tx1"/>
                </a:solidFill>
                <a:latin typeface="+mn-lt"/>
              </a:rPr>
              <a:t>хатаһыҙ</a:t>
            </a:r>
            <a:r>
              <a:rPr lang="ru-RU" sz="2400" dirty="0">
                <a:solidFill>
                  <a:schemeClr val="tx1"/>
                </a:solidFill>
                <a:latin typeface="+mn-lt"/>
              </a:rPr>
              <a:t> </a:t>
            </a:r>
            <a:r>
              <a:rPr lang="ru-RU" sz="2400" dirty="0" err="1">
                <a:solidFill>
                  <a:schemeClr val="tx1"/>
                </a:solidFill>
                <a:latin typeface="+mn-lt"/>
              </a:rPr>
              <a:t>икән</a:t>
            </a:r>
            <a:r>
              <a:rPr lang="ru-RU" sz="2400" dirty="0">
                <a:solidFill>
                  <a:schemeClr val="tx1"/>
                </a:solidFill>
                <a:latin typeface="+mn-lt"/>
              </a:rPr>
              <a:t>, тема </a:t>
            </a:r>
            <a:r>
              <a:rPr lang="ru-RU" sz="2400" dirty="0" err="1">
                <a:solidFill>
                  <a:schemeClr val="tx1"/>
                </a:solidFill>
                <a:latin typeface="+mn-lt"/>
              </a:rPr>
              <a:t>асылған</a:t>
            </a:r>
            <a:r>
              <a:rPr lang="ru-RU" sz="2400" dirty="0">
                <a:solidFill>
                  <a:schemeClr val="tx1"/>
                </a:solidFill>
                <a:latin typeface="+mn-lt"/>
              </a:rPr>
              <a:t>, </a:t>
            </a:r>
            <a:r>
              <a:rPr lang="ru-RU" sz="2400" dirty="0" err="1">
                <a:solidFill>
                  <a:schemeClr val="tx1"/>
                </a:solidFill>
                <a:latin typeface="+mn-lt"/>
              </a:rPr>
              <a:t>уҡыусының</a:t>
            </a:r>
            <a:r>
              <a:rPr lang="ru-RU" sz="2400" dirty="0">
                <a:solidFill>
                  <a:schemeClr val="tx1"/>
                </a:solidFill>
                <a:latin typeface="+mn-lt"/>
              </a:rPr>
              <a:t> </a:t>
            </a:r>
            <a:r>
              <a:rPr lang="ru-RU" sz="2400" dirty="0" err="1">
                <a:solidFill>
                  <a:schemeClr val="tx1"/>
                </a:solidFill>
                <a:latin typeface="+mn-lt"/>
              </a:rPr>
              <a:t>шәхси</a:t>
            </a:r>
            <a:r>
              <a:rPr lang="ru-RU" sz="2400" dirty="0">
                <a:solidFill>
                  <a:schemeClr val="tx1"/>
                </a:solidFill>
                <a:latin typeface="+mn-lt"/>
              </a:rPr>
              <a:t> </a:t>
            </a:r>
            <a:r>
              <a:rPr lang="ru-RU" sz="2400" dirty="0" err="1">
                <a:solidFill>
                  <a:schemeClr val="tx1"/>
                </a:solidFill>
                <a:latin typeface="+mn-lt"/>
              </a:rPr>
              <a:t>тәжрибәһе</a:t>
            </a:r>
            <a:r>
              <a:rPr lang="ru-RU" sz="2400" dirty="0">
                <a:solidFill>
                  <a:schemeClr val="tx1"/>
                </a:solidFill>
                <a:latin typeface="+mn-lt"/>
              </a:rPr>
              <a:t> </a:t>
            </a:r>
            <a:r>
              <a:rPr lang="ru-RU" sz="2400" dirty="0" err="1">
                <a:solidFill>
                  <a:schemeClr val="tx1"/>
                </a:solidFill>
                <a:latin typeface="+mn-lt"/>
              </a:rPr>
              <a:t>аныҡ</a:t>
            </a:r>
            <a:r>
              <a:rPr lang="ru-RU" sz="2400" dirty="0">
                <a:solidFill>
                  <a:schemeClr val="tx1"/>
                </a:solidFill>
                <a:latin typeface="+mn-lt"/>
              </a:rPr>
              <a:t> </a:t>
            </a:r>
            <a:r>
              <a:rPr lang="ru-RU" sz="2400" dirty="0" err="1">
                <a:solidFill>
                  <a:schemeClr val="tx1"/>
                </a:solidFill>
                <a:latin typeface="+mn-lt"/>
              </a:rPr>
              <a:t>бирелгән</a:t>
            </a:r>
            <a:r>
              <a:rPr lang="ru-RU" sz="2400" dirty="0">
                <a:solidFill>
                  <a:schemeClr val="tx1"/>
                </a:solidFill>
                <a:latin typeface="+mn-lt"/>
              </a:rPr>
              <a:t> икән,10 балл </a:t>
            </a:r>
            <a:r>
              <a:rPr lang="ru-RU" sz="2400" dirty="0" err="1">
                <a:solidFill>
                  <a:schemeClr val="tx1"/>
                </a:solidFill>
                <a:latin typeface="+mn-lt"/>
              </a:rPr>
              <a:t>ҡуйыла</a:t>
            </a:r>
            <a:r>
              <a:rPr lang="ru-RU" sz="2400" dirty="0">
                <a:solidFill>
                  <a:schemeClr val="tx1"/>
                </a:solidFill>
                <a:latin typeface="+mn-lt"/>
              </a:rPr>
              <a:t>; </a:t>
            </a:r>
            <a:r>
              <a:rPr lang="ru-RU" sz="2400" dirty="0" err="1">
                <a:solidFill>
                  <a:schemeClr val="tx1"/>
                </a:solidFill>
                <a:latin typeface="+mn-lt"/>
              </a:rPr>
              <a:t>яҙманың</a:t>
            </a:r>
            <a:r>
              <a:rPr lang="ru-RU" sz="2400" dirty="0">
                <a:solidFill>
                  <a:schemeClr val="tx1"/>
                </a:solidFill>
                <a:latin typeface="+mn-lt"/>
              </a:rPr>
              <a:t> </a:t>
            </a:r>
            <a:r>
              <a:rPr lang="ru-RU" sz="2400" dirty="0" err="1">
                <a:solidFill>
                  <a:schemeClr val="tx1"/>
                </a:solidFill>
                <a:latin typeface="+mn-lt"/>
              </a:rPr>
              <a:t>күләме</a:t>
            </a:r>
            <a:r>
              <a:rPr lang="ru-RU" sz="2400" dirty="0">
                <a:solidFill>
                  <a:schemeClr val="tx1"/>
                </a:solidFill>
                <a:latin typeface="+mn-lt"/>
              </a:rPr>
              <a:t> 7 </a:t>
            </a:r>
            <a:r>
              <a:rPr lang="ru-RU" sz="2400" dirty="0" err="1">
                <a:solidFill>
                  <a:schemeClr val="tx1"/>
                </a:solidFill>
                <a:latin typeface="+mn-lt"/>
              </a:rPr>
              <a:t>һөйләм</a:t>
            </a:r>
            <a:r>
              <a:rPr lang="ru-RU" sz="2400" dirty="0">
                <a:solidFill>
                  <a:schemeClr val="tx1"/>
                </a:solidFill>
                <a:latin typeface="+mn-lt"/>
              </a:rPr>
              <a:t>, </a:t>
            </a:r>
            <a:r>
              <a:rPr lang="ru-RU" sz="2400" dirty="0" err="1">
                <a:solidFill>
                  <a:schemeClr val="tx1"/>
                </a:solidFill>
                <a:latin typeface="+mn-lt"/>
              </a:rPr>
              <a:t>хаталар</a:t>
            </a:r>
            <a:r>
              <a:rPr lang="ru-RU" sz="2400" dirty="0">
                <a:solidFill>
                  <a:schemeClr val="tx1"/>
                </a:solidFill>
                <a:latin typeface="+mn-lt"/>
              </a:rPr>
              <a:t> бар, тема </a:t>
            </a:r>
            <a:r>
              <a:rPr lang="ru-RU" sz="2400" dirty="0" err="1">
                <a:solidFill>
                  <a:schemeClr val="tx1"/>
                </a:solidFill>
                <a:latin typeface="+mn-lt"/>
              </a:rPr>
              <a:t>асылып</a:t>
            </a:r>
            <a:r>
              <a:rPr lang="ru-RU" sz="2400" dirty="0">
                <a:solidFill>
                  <a:schemeClr val="tx1"/>
                </a:solidFill>
                <a:latin typeface="+mn-lt"/>
              </a:rPr>
              <a:t> </a:t>
            </a:r>
            <a:r>
              <a:rPr lang="ru-RU" sz="2400" dirty="0" err="1">
                <a:solidFill>
                  <a:schemeClr val="tx1"/>
                </a:solidFill>
                <a:latin typeface="+mn-lt"/>
              </a:rPr>
              <a:t>етмәгән</a:t>
            </a:r>
            <a:r>
              <a:rPr lang="ru-RU" sz="2400" dirty="0">
                <a:solidFill>
                  <a:schemeClr val="tx1"/>
                </a:solidFill>
                <a:latin typeface="+mn-lt"/>
              </a:rPr>
              <a:t>, </a:t>
            </a:r>
            <a:r>
              <a:rPr lang="ru-RU" sz="2400" dirty="0" err="1">
                <a:solidFill>
                  <a:schemeClr val="tx1"/>
                </a:solidFill>
                <a:latin typeface="+mn-lt"/>
              </a:rPr>
              <a:t>уҡыусының</a:t>
            </a:r>
            <a:r>
              <a:rPr lang="ru-RU" sz="2400" dirty="0">
                <a:solidFill>
                  <a:schemeClr val="tx1"/>
                </a:solidFill>
                <a:latin typeface="+mn-lt"/>
              </a:rPr>
              <a:t> </a:t>
            </a:r>
            <a:r>
              <a:rPr lang="ru-RU" sz="2400" dirty="0" err="1">
                <a:solidFill>
                  <a:schemeClr val="tx1"/>
                </a:solidFill>
                <a:latin typeface="+mn-lt"/>
              </a:rPr>
              <a:t>шәхси</a:t>
            </a:r>
            <a:r>
              <a:rPr lang="ru-RU" sz="2400" dirty="0">
                <a:solidFill>
                  <a:schemeClr val="tx1"/>
                </a:solidFill>
                <a:latin typeface="+mn-lt"/>
              </a:rPr>
              <a:t> </a:t>
            </a:r>
            <a:r>
              <a:rPr lang="ru-RU" sz="2400" dirty="0" err="1">
                <a:solidFill>
                  <a:schemeClr val="tx1"/>
                </a:solidFill>
                <a:latin typeface="+mn-lt"/>
              </a:rPr>
              <a:t>тәжрибәһе</a:t>
            </a:r>
            <a:r>
              <a:rPr lang="ru-RU" sz="2400" dirty="0">
                <a:solidFill>
                  <a:schemeClr val="tx1"/>
                </a:solidFill>
                <a:latin typeface="+mn-lt"/>
              </a:rPr>
              <a:t> </a:t>
            </a:r>
            <a:r>
              <a:rPr lang="ru-RU" sz="2400" dirty="0" err="1">
                <a:solidFill>
                  <a:schemeClr val="tx1"/>
                </a:solidFill>
                <a:latin typeface="+mn-lt"/>
              </a:rPr>
              <a:t>аныҡ</a:t>
            </a:r>
            <a:r>
              <a:rPr lang="ru-RU" sz="2400" dirty="0">
                <a:solidFill>
                  <a:schemeClr val="tx1"/>
                </a:solidFill>
                <a:latin typeface="+mn-lt"/>
              </a:rPr>
              <a:t> </a:t>
            </a:r>
            <a:r>
              <a:rPr lang="ru-RU" sz="2400" dirty="0" err="1">
                <a:solidFill>
                  <a:schemeClr val="tx1"/>
                </a:solidFill>
                <a:latin typeface="+mn-lt"/>
              </a:rPr>
              <a:t>бирелмәгән</a:t>
            </a:r>
            <a:r>
              <a:rPr lang="ru-RU" sz="2400" dirty="0">
                <a:solidFill>
                  <a:schemeClr val="tx1"/>
                </a:solidFill>
                <a:latin typeface="+mn-lt"/>
              </a:rPr>
              <a:t> </a:t>
            </a:r>
            <a:r>
              <a:rPr lang="ru-RU" sz="2400" dirty="0" err="1">
                <a:solidFill>
                  <a:schemeClr val="tx1"/>
                </a:solidFill>
                <a:latin typeface="+mn-lt"/>
              </a:rPr>
              <a:t>осраҡта</a:t>
            </a:r>
            <a:r>
              <a:rPr lang="ru-RU" sz="2400" dirty="0">
                <a:solidFill>
                  <a:schemeClr val="tx1"/>
                </a:solidFill>
                <a:latin typeface="+mn-lt"/>
              </a:rPr>
              <a:t> 5 балл </a:t>
            </a:r>
            <a:r>
              <a:rPr lang="ru-RU" sz="2400" dirty="0" err="1">
                <a:solidFill>
                  <a:schemeClr val="tx1"/>
                </a:solidFill>
                <a:latin typeface="+mn-lt"/>
              </a:rPr>
              <a:t>ҡуйыла</a:t>
            </a:r>
            <a:r>
              <a:rPr lang="ru-RU" sz="2400" dirty="0">
                <a:solidFill>
                  <a:schemeClr val="tx1"/>
                </a:solidFill>
                <a:latin typeface="+mn-lt"/>
              </a:rPr>
              <a:t>; </a:t>
            </a:r>
            <a:r>
              <a:rPr lang="ru-RU" sz="2400" dirty="0" err="1">
                <a:solidFill>
                  <a:schemeClr val="tx1"/>
                </a:solidFill>
                <a:latin typeface="+mn-lt"/>
              </a:rPr>
              <a:t>яҙманың</a:t>
            </a:r>
            <a:r>
              <a:rPr lang="ru-RU" sz="2400" dirty="0">
                <a:solidFill>
                  <a:schemeClr val="tx1"/>
                </a:solidFill>
                <a:latin typeface="+mn-lt"/>
              </a:rPr>
              <a:t> </a:t>
            </a:r>
            <a:r>
              <a:rPr lang="ru-RU" sz="2400" dirty="0" err="1">
                <a:solidFill>
                  <a:schemeClr val="tx1"/>
                </a:solidFill>
                <a:latin typeface="+mn-lt"/>
              </a:rPr>
              <a:t>күләме</a:t>
            </a:r>
            <a:r>
              <a:rPr lang="ru-RU" sz="2400" dirty="0">
                <a:solidFill>
                  <a:schemeClr val="tx1"/>
                </a:solidFill>
                <a:latin typeface="+mn-lt"/>
              </a:rPr>
              <a:t> 5 </a:t>
            </a:r>
            <a:r>
              <a:rPr lang="ru-RU" sz="2400" dirty="0" err="1">
                <a:solidFill>
                  <a:schemeClr val="tx1"/>
                </a:solidFill>
                <a:latin typeface="+mn-lt"/>
              </a:rPr>
              <a:t>һөйләмдән</a:t>
            </a:r>
            <a:r>
              <a:rPr lang="ru-RU" sz="2400" dirty="0">
                <a:solidFill>
                  <a:schemeClr val="tx1"/>
                </a:solidFill>
                <a:latin typeface="+mn-lt"/>
              </a:rPr>
              <a:t> </a:t>
            </a:r>
            <a:r>
              <a:rPr lang="ru-RU" sz="2400" dirty="0" err="1">
                <a:solidFill>
                  <a:schemeClr val="tx1"/>
                </a:solidFill>
                <a:latin typeface="+mn-lt"/>
              </a:rPr>
              <a:t>артмай</a:t>
            </a:r>
            <a:r>
              <a:rPr lang="ru-RU" sz="2400" dirty="0">
                <a:solidFill>
                  <a:schemeClr val="tx1"/>
                </a:solidFill>
                <a:latin typeface="+mn-lt"/>
              </a:rPr>
              <a:t>, </a:t>
            </a:r>
            <a:r>
              <a:rPr lang="ru-RU" sz="2400" dirty="0" err="1">
                <a:solidFill>
                  <a:schemeClr val="tx1"/>
                </a:solidFill>
                <a:latin typeface="+mn-lt"/>
              </a:rPr>
              <a:t>хаталар</a:t>
            </a:r>
            <a:r>
              <a:rPr lang="ru-RU" sz="2400" dirty="0">
                <a:solidFill>
                  <a:schemeClr val="tx1"/>
                </a:solidFill>
                <a:latin typeface="+mn-lt"/>
              </a:rPr>
              <a:t> </a:t>
            </a:r>
            <a:r>
              <a:rPr lang="ru-RU" sz="2400" dirty="0" err="1">
                <a:solidFill>
                  <a:schemeClr val="tx1"/>
                </a:solidFill>
                <a:latin typeface="+mn-lt"/>
              </a:rPr>
              <a:t>күп</a:t>
            </a:r>
            <a:r>
              <a:rPr lang="ru-RU" sz="2400" dirty="0">
                <a:solidFill>
                  <a:schemeClr val="tx1"/>
                </a:solidFill>
                <a:latin typeface="+mn-lt"/>
              </a:rPr>
              <a:t>, тема </a:t>
            </a:r>
            <a:r>
              <a:rPr lang="ru-RU" sz="2400" dirty="0" err="1">
                <a:solidFill>
                  <a:schemeClr val="tx1"/>
                </a:solidFill>
                <a:latin typeface="+mn-lt"/>
              </a:rPr>
              <a:t>асылмаған</a:t>
            </a:r>
            <a:r>
              <a:rPr lang="ru-RU" sz="2400" dirty="0">
                <a:solidFill>
                  <a:schemeClr val="tx1"/>
                </a:solidFill>
                <a:latin typeface="+mn-lt"/>
              </a:rPr>
              <a:t>, </a:t>
            </a:r>
            <a:r>
              <a:rPr lang="ru-RU" sz="2400" dirty="0" err="1">
                <a:solidFill>
                  <a:schemeClr val="tx1"/>
                </a:solidFill>
                <a:latin typeface="+mn-lt"/>
              </a:rPr>
              <a:t>уҡыусының</a:t>
            </a:r>
            <a:r>
              <a:rPr lang="ru-RU" sz="2400" dirty="0">
                <a:solidFill>
                  <a:schemeClr val="tx1"/>
                </a:solidFill>
                <a:latin typeface="+mn-lt"/>
              </a:rPr>
              <a:t> </a:t>
            </a:r>
            <a:r>
              <a:rPr lang="ru-RU" sz="2400" dirty="0" err="1">
                <a:solidFill>
                  <a:schemeClr val="tx1"/>
                </a:solidFill>
                <a:latin typeface="+mn-lt"/>
              </a:rPr>
              <a:t>шәхси</a:t>
            </a:r>
            <a:r>
              <a:rPr lang="ru-RU" sz="2400" dirty="0">
                <a:solidFill>
                  <a:schemeClr val="tx1"/>
                </a:solidFill>
                <a:latin typeface="+mn-lt"/>
              </a:rPr>
              <a:t> </a:t>
            </a:r>
            <a:r>
              <a:rPr lang="ru-RU" sz="2400" dirty="0" err="1">
                <a:solidFill>
                  <a:schemeClr val="tx1"/>
                </a:solidFill>
                <a:latin typeface="+mn-lt"/>
              </a:rPr>
              <a:t>тәжрибәһе</a:t>
            </a:r>
            <a:r>
              <a:rPr lang="ru-RU" sz="2400" dirty="0">
                <a:solidFill>
                  <a:schemeClr val="tx1"/>
                </a:solidFill>
                <a:latin typeface="+mn-lt"/>
              </a:rPr>
              <a:t> </a:t>
            </a:r>
            <a:r>
              <a:rPr lang="ru-RU" sz="2400" dirty="0" err="1">
                <a:solidFill>
                  <a:schemeClr val="tx1"/>
                </a:solidFill>
                <a:latin typeface="+mn-lt"/>
              </a:rPr>
              <a:t>бирелмәгән</a:t>
            </a:r>
            <a:r>
              <a:rPr lang="ru-RU" sz="2400" dirty="0">
                <a:solidFill>
                  <a:schemeClr val="tx1"/>
                </a:solidFill>
                <a:latin typeface="+mn-lt"/>
              </a:rPr>
              <a:t> </a:t>
            </a:r>
            <a:r>
              <a:rPr lang="ru-RU" sz="2400" dirty="0" err="1">
                <a:solidFill>
                  <a:schemeClr val="tx1"/>
                </a:solidFill>
                <a:latin typeface="+mn-lt"/>
              </a:rPr>
              <a:t>осраҡта</a:t>
            </a:r>
            <a:r>
              <a:rPr lang="ru-RU" sz="2400" dirty="0">
                <a:solidFill>
                  <a:schemeClr val="tx1"/>
                </a:solidFill>
                <a:latin typeface="+mn-lt"/>
              </a:rPr>
              <a:t> 3 балл </a:t>
            </a:r>
            <a:r>
              <a:rPr lang="ru-RU" sz="2400" dirty="0" err="1">
                <a:solidFill>
                  <a:schemeClr val="tx1"/>
                </a:solidFill>
                <a:latin typeface="+mn-lt"/>
              </a:rPr>
              <a:t>ҡуйыла</a:t>
            </a:r>
            <a:r>
              <a:rPr lang="ru-RU" sz="2400" dirty="0">
                <a:solidFill>
                  <a:schemeClr val="tx1"/>
                </a:solidFill>
                <a:latin typeface="+mn-lt"/>
              </a:rPr>
              <a:t>. </a:t>
            </a:r>
            <a:r>
              <a:rPr lang="ru-RU" sz="2400" dirty="0" err="1">
                <a:solidFill>
                  <a:schemeClr val="tx1"/>
                </a:solidFill>
                <a:latin typeface="+mn-lt"/>
              </a:rPr>
              <a:t>эш</a:t>
            </a:r>
            <a:r>
              <a:rPr lang="ru-RU" sz="2400" dirty="0">
                <a:solidFill>
                  <a:schemeClr val="tx1"/>
                </a:solidFill>
                <a:latin typeface="+mn-lt"/>
              </a:rPr>
              <a:t> </a:t>
            </a:r>
            <a:r>
              <a:rPr lang="ru-RU" sz="2400" dirty="0" err="1">
                <a:solidFill>
                  <a:schemeClr val="tx1"/>
                </a:solidFill>
                <a:latin typeface="+mn-lt"/>
              </a:rPr>
              <a:t>бөтөнләй</a:t>
            </a:r>
            <a:r>
              <a:rPr lang="ru-RU" sz="2400" dirty="0">
                <a:solidFill>
                  <a:schemeClr val="tx1"/>
                </a:solidFill>
                <a:latin typeface="+mn-lt"/>
              </a:rPr>
              <a:t> </a:t>
            </a:r>
            <a:r>
              <a:rPr lang="ru-RU" sz="2400" dirty="0" err="1">
                <a:solidFill>
                  <a:schemeClr val="tx1"/>
                </a:solidFill>
                <a:latin typeface="+mn-lt"/>
              </a:rPr>
              <a:t>башҡарылмаған</a:t>
            </a:r>
            <a:r>
              <a:rPr lang="ru-RU" sz="2400" dirty="0">
                <a:solidFill>
                  <a:schemeClr val="tx1"/>
                </a:solidFill>
                <a:latin typeface="+mn-lt"/>
              </a:rPr>
              <a:t> </a:t>
            </a:r>
            <a:r>
              <a:rPr lang="ru-RU" sz="2400" dirty="0" err="1">
                <a:solidFill>
                  <a:schemeClr val="tx1"/>
                </a:solidFill>
                <a:latin typeface="+mn-lt"/>
              </a:rPr>
              <a:t>йәки</a:t>
            </a:r>
            <a:r>
              <a:rPr lang="ru-RU" sz="2400" dirty="0">
                <a:solidFill>
                  <a:schemeClr val="tx1"/>
                </a:solidFill>
                <a:latin typeface="+mn-lt"/>
              </a:rPr>
              <a:t> </a:t>
            </a:r>
            <a:r>
              <a:rPr lang="ru-RU" sz="2400" dirty="0" err="1">
                <a:solidFill>
                  <a:schemeClr val="tx1"/>
                </a:solidFill>
                <a:latin typeface="+mn-lt"/>
              </a:rPr>
              <a:t>бик</a:t>
            </a:r>
            <a:r>
              <a:rPr lang="ru-RU" sz="2400" dirty="0">
                <a:solidFill>
                  <a:schemeClr val="tx1"/>
                </a:solidFill>
                <a:latin typeface="+mn-lt"/>
              </a:rPr>
              <a:t> </a:t>
            </a:r>
            <a:r>
              <a:rPr lang="ru-RU" sz="2400" dirty="0" err="1">
                <a:solidFill>
                  <a:schemeClr val="tx1"/>
                </a:solidFill>
                <a:latin typeface="+mn-lt"/>
              </a:rPr>
              <a:t>хаталы</a:t>
            </a:r>
            <a:r>
              <a:rPr lang="ru-RU" sz="2400" dirty="0">
                <a:solidFill>
                  <a:schemeClr val="tx1"/>
                </a:solidFill>
                <a:latin typeface="+mn-lt"/>
              </a:rPr>
              <a:t> </a:t>
            </a:r>
            <a:r>
              <a:rPr lang="ru-RU" sz="2400" dirty="0" err="1">
                <a:solidFill>
                  <a:schemeClr val="tx1"/>
                </a:solidFill>
                <a:latin typeface="+mn-lt"/>
              </a:rPr>
              <a:t>башҡарылған</a:t>
            </a:r>
            <a:r>
              <a:rPr lang="ru-RU" sz="2400" dirty="0">
                <a:solidFill>
                  <a:schemeClr val="tx1"/>
                </a:solidFill>
                <a:latin typeface="+mn-lt"/>
              </a:rPr>
              <a:t>, </a:t>
            </a:r>
            <a:r>
              <a:rPr lang="ru-RU" sz="2400" dirty="0" err="1">
                <a:solidFill>
                  <a:schemeClr val="tx1"/>
                </a:solidFill>
                <a:latin typeface="+mn-lt"/>
              </a:rPr>
              <a:t>һөйләмдәр</a:t>
            </a:r>
            <a:r>
              <a:rPr lang="ru-RU" sz="2400" dirty="0">
                <a:solidFill>
                  <a:schemeClr val="tx1"/>
                </a:solidFill>
                <a:latin typeface="+mn-lt"/>
              </a:rPr>
              <a:t> </a:t>
            </a:r>
            <a:r>
              <a:rPr lang="ru-RU" sz="2400" dirty="0" err="1">
                <a:solidFill>
                  <a:schemeClr val="tx1"/>
                </a:solidFill>
                <a:latin typeface="+mn-lt"/>
              </a:rPr>
              <a:t>һаны</a:t>
            </a:r>
            <a:r>
              <a:rPr lang="ru-RU" sz="2400" dirty="0">
                <a:solidFill>
                  <a:schemeClr val="tx1"/>
                </a:solidFill>
                <a:latin typeface="+mn-lt"/>
              </a:rPr>
              <a:t> </a:t>
            </a:r>
            <a:r>
              <a:rPr lang="ru-RU" sz="2400" dirty="0" err="1">
                <a:solidFill>
                  <a:schemeClr val="tx1"/>
                </a:solidFill>
                <a:latin typeface="+mn-lt"/>
              </a:rPr>
              <a:t>ике-өстән</a:t>
            </a:r>
            <a:r>
              <a:rPr lang="ru-RU" sz="2400" dirty="0">
                <a:solidFill>
                  <a:schemeClr val="tx1"/>
                </a:solidFill>
                <a:latin typeface="+mn-lt"/>
              </a:rPr>
              <a:t> </a:t>
            </a:r>
            <a:r>
              <a:rPr lang="ru-RU" sz="2400" dirty="0" err="1">
                <a:solidFill>
                  <a:schemeClr val="tx1"/>
                </a:solidFill>
                <a:latin typeface="+mn-lt"/>
              </a:rPr>
              <a:t>артмаған</a:t>
            </a:r>
            <a:r>
              <a:rPr lang="ru-RU" sz="2400" dirty="0">
                <a:solidFill>
                  <a:schemeClr val="tx1"/>
                </a:solidFill>
                <a:latin typeface="+mn-lt"/>
              </a:rPr>
              <a:t> </a:t>
            </a:r>
            <a:r>
              <a:rPr lang="ru-RU" sz="2400" dirty="0" err="1">
                <a:solidFill>
                  <a:schemeClr val="tx1"/>
                </a:solidFill>
                <a:latin typeface="+mn-lt"/>
              </a:rPr>
              <a:t>осраҡта</a:t>
            </a:r>
            <a:r>
              <a:rPr lang="ru-RU" sz="2400" dirty="0">
                <a:solidFill>
                  <a:schemeClr val="tx1"/>
                </a:solidFill>
                <a:latin typeface="+mn-lt"/>
              </a:rPr>
              <a:t> – 0 балл. </a:t>
            </a:r>
            <a:r>
              <a:rPr lang="ba-RU" sz="2400" dirty="0">
                <a:solidFill>
                  <a:schemeClr val="tx1"/>
                </a:solidFill>
                <a:latin typeface="+mn-lt"/>
              </a:rPr>
              <a:t>Уҡыусы, дөйөм алғанда, имтихан өсөн максималь 50 балл туплай ала.</a:t>
            </a:r>
            <a:endParaRPr lang="ru-RU" sz="2400" dirty="0">
              <a:solidFill>
                <a:schemeClr val="tx1"/>
              </a:solidFill>
              <a:latin typeface="+mn-lt"/>
            </a:endParaRPr>
          </a:p>
        </p:txBody>
      </p:sp>
    </p:spTree>
    <p:extLst>
      <p:ext uri="{BB962C8B-B14F-4D97-AF65-F5344CB8AC3E}">
        <p14:creationId xmlns:p14="http://schemas.microsoft.com/office/powerpoint/2010/main" val="317777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0\инстетут наук\2020\БУКЛЕТ март\переформат\пнг флаг-10.png"/>
          <p:cNvPicPr>
            <a:picLocks noChangeAspect="1" noChangeArrowheads="1"/>
          </p:cNvPicPr>
          <p:nvPr/>
        </p:nvPicPr>
        <p:blipFill>
          <a:blip r:embed="rId2" cstate="print"/>
          <a:srcRect/>
          <a:stretch>
            <a:fillRect/>
          </a:stretch>
        </p:blipFill>
        <p:spPr bwMode="auto">
          <a:xfrm>
            <a:off x="0" y="714344"/>
            <a:ext cx="9144000" cy="71456"/>
          </a:xfrm>
          <a:prstGeom prst="rect">
            <a:avLst/>
          </a:prstGeom>
          <a:noFill/>
        </p:spPr>
      </p:pic>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1835696" y="195486"/>
            <a:ext cx="5040560" cy="461665"/>
          </a:xfrm>
          <a:prstGeom prst="rect">
            <a:avLst/>
          </a:prstGeom>
          <a:noFill/>
        </p:spPr>
        <p:txBody>
          <a:bodyPr wrap="square" rtlCol="0">
            <a:spAutoFit/>
          </a:bodyPr>
          <a:lstStyle/>
          <a:p>
            <a:pPr lvl="0"/>
            <a:r>
              <a:rPr lang="ba-RU" sz="2400" b="1" dirty="0">
                <a:solidFill>
                  <a:schemeClr val="tx1"/>
                </a:solidFill>
                <a:latin typeface="+mn-lt"/>
              </a:rPr>
              <a:t>Яуаптарҙы баһалау системаһы</a:t>
            </a:r>
            <a:endParaRPr lang="ru-RU" sz="2400" dirty="0">
              <a:solidFill>
                <a:schemeClr val="tx1"/>
              </a:solidFill>
              <a:latin typeface="+mn-lt"/>
            </a:endParaRPr>
          </a:p>
        </p:txBody>
      </p:sp>
      <p:graphicFrame>
        <p:nvGraphicFramePr>
          <p:cNvPr id="9" name="Таблица 8"/>
          <p:cNvGraphicFramePr>
            <a:graphicFrameLocks noGrp="1"/>
          </p:cNvGraphicFramePr>
          <p:nvPr/>
        </p:nvGraphicFramePr>
        <p:xfrm>
          <a:off x="179512" y="606173"/>
          <a:ext cx="8784978" cy="4537327"/>
        </p:xfrm>
        <a:graphic>
          <a:graphicData uri="http://schemas.openxmlformats.org/drawingml/2006/table">
            <a:tbl>
              <a:tblPr firstRow="1" bandRow="1">
                <a:tableStyleId>{5C22544A-7EE6-4342-B048-85BDC9FD1C3A}</a:tableStyleId>
              </a:tblPr>
              <a:tblGrid>
                <a:gridCol w="1008113">
                  <a:extLst>
                    <a:ext uri="{9D8B030D-6E8A-4147-A177-3AD203B41FA5}">
                      <a16:colId xmlns:a16="http://schemas.microsoft.com/office/drawing/2014/main" val="20000"/>
                    </a:ext>
                  </a:extLst>
                </a:gridCol>
                <a:gridCol w="6984776">
                  <a:extLst>
                    <a:ext uri="{9D8B030D-6E8A-4147-A177-3AD203B41FA5}">
                      <a16:colId xmlns:a16="http://schemas.microsoft.com/office/drawing/2014/main" val="20001"/>
                    </a:ext>
                  </a:extLst>
                </a:gridCol>
                <a:gridCol w="792089">
                  <a:extLst>
                    <a:ext uri="{9D8B030D-6E8A-4147-A177-3AD203B41FA5}">
                      <a16:colId xmlns:a16="http://schemas.microsoft.com/office/drawing/2014/main" val="20002"/>
                    </a:ext>
                  </a:extLst>
                </a:gridCol>
              </a:tblGrid>
              <a:tr h="689090">
                <a:tc>
                  <a:txBody>
                    <a:bodyPr/>
                    <a:lstStyle/>
                    <a:p>
                      <a:pPr defTabSz="612000"/>
                      <a:r>
                        <a:rPr lang="ba-RU" sz="1600" dirty="0"/>
                        <a:t>Һорау һандары</a:t>
                      </a:r>
                      <a:endParaRPr lang="ru-RU" sz="1600" dirty="0"/>
                    </a:p>
                  </a:txBody>
                  <a:tcPr/>
                </a:tc>
                <a:tc>
                  <a:txBody>
                    <a:bodyPr/>
                    <a:lstStyle/>
                    <a:p>
                      <a:pPr defTabSz="612000"/>
                      <a:r>
                        <a:rPr lang="ba-RU" sz="1600" dirty="0"/>
                        <a:t>Критерий</a:t>
                      </a:r>
                      <a:endParaRPr lang="ru-RU" sz="1600" dirty="0"/>
                    </a:p>
                  </a:txBody>
                  <a:tcPr/>
                </a:tc>
                <a:tc>
                  <a:txBody>
                    <a:bodyPr/>
                    <a:lstStyle/>
                    <a:p>
                      <a:pPr defTabSz="612000"/>
                      <a:r>
                        <a:rPr lang="ba-RU" sz="1600" dirty="0"/>
                        <a:t>Балл</a:t>
                      </a:r>
                      <a:endParaRPr lang="ru-RU" sz="1600" dirty="0"/>
                    </a:p>
                  </a:txBody>
                  <a:tcPr/>
                </a:tc>
                <a:extLst>
                  <a:ext uri="{0D108BD9-81ED-4DB2-BD59-A6C34878D82A}">
                    <a16:rowId xmlns:a16="http://schemas.microsoft.com/office/drawing/2014/main" val="10000"/>
                  </a:ext>
                </a:extLst>
              </a:tr>
              <a:tr h="319495">
                <a:tc>
                  <a:txBody>
                    <a:bodyPr/>
                    <a:lstStyle/>
                    <a:p>
                      <a:pPr defTabSz="612000"/>
                      <a:r>
                        <a:rPr lang="ba-RU" sz="1600" dirty="0"/>
                        <a:t>1-10</a:t>
                      </a:r>
                      <a:endParaRPr lang="ru-RU" sz="1600" dirty="0"/>
                    </a:p>
                  </a:txBody>
                  <a:tcPr/>
                </a:tc>
                <a:tc>
                  <a:txBody>
                    <a:bodyPr/>
                    <a:lstStyle/>
                    <a:p>
                      <a:pPr defTabSz="612000"/>
                      <a:r>
                        <a:rPr lang="ru-RU" sz="1600" dirty="0" err="1"/>
                        <a:t>Уҡыусы тарафынан</a:t>
                      </a:r>
                      <a:r>
                        <a:rPr lang="ru-RU" sz="1600" dirty="0"/>
                        <a:t> </a:t>
                      </a:r>
                      <a:r>
                        <a:rPr lang="ru-RU" sz="1600" dirty="0" err="1"/>
                        <a:t>яуап</a:t>
                      </a:r>
                      <a:r>
                        <a:rPr lang="ru-RU" sz="1600" dirty="0"/>
                        <a:t> </a:t>
                      </a:r>
                      <a:r>
                        <a:rPr lang="ru-RU" sz="1600" dirty="0" err="1"/>
                        <a:t>дөрөҫ билдәләнгән.</a:t>
                      </a:r>
                      <a:endParaRPr lang="ru-RU" sz="1600" dirty="0"/>
                    </a:p>
                  </a:txBody>
                  <a:tcPr/>
                </a:tc>
                <a:tc>
                  <a:txBody>
                    <a:bodyPr/>
                    <a:lstStyle/>
                    <a:p>
                      <a:pPr defTabSz="612000"/>
                      <a:r>
                        <a:rPr lang="ba-RU" sz="1600" dirty="0"/>
                        <a:t>1</a:t>
                      </a:r>
                      <a:endParaRPr lang="ru-RU" sz="1600" dirty="0"/>
                    </a:p>
                  </a:txBody>
                  <a:tcPr/>
                </a:tc>
                <a:extLst>
                  <a:ext uri="{0D108BD9-81ED-4DB2-BD59-A6C34878D82A}">
                    <a16:rowId xmlns:a16="http://schemas.microsoft.com/office/drawing/2014/main" val="10001"/>
                  </a:ext>
                </a:extLst>
              </a:tr>
              <a:tr h="319495">
                <a:tc>
                  <a:txBody>
                    <a:bodyPr/>
                    <a:lstStyle/>
                    <a:p>
                      <a:pPr defTabSz="612000"/>
                      <a:endParaRPr lang="ru-RU" sz="1600"/>
                    </a:p>
                  </a:txBody>
                  <a:tcPr/>
                </a:tc>
                <a:tc>
                  <a:txBody>
                    <a:bodyPr/>
                    <a:lstStyle/>
                    <a:p>
                      <a:pPr defTabSz="612000"/>
                      <a:r>
                        <a:rPr lang="ru-RU" sz="1600" dirty="0" err="1"/>
                        <a:t>Уҡыусы тарафынан</a:t>
                      </a:r>
                      <a:r>
                        <a:rPr lang="ru-RU" sz="1600" dirty="0"/>
                        <a:t> </a:t>
                      </a:r>
                      <a:r>
                        <a:rPr lang="ru-RU" sz="1600" dirty="0" err="1"/>
                        <a:t>яуап</a:t>
                      </a:r>
                      <a:r>
                        <a:rPr lang="ru-RU" sz="1600" dirty="0"/>
                        <a:t> </a:t>
                      </a:r>
                      <a:r>
                        <a:rPr lang="ru-RU" sz="1600" dirty="0" err="1"/>
                        <a:t>дөрөҫ билдәләнмәгән йәки яуап</a:t>
                      </a:r>
                      <a:r>
                        <a:rPr lang="ru-RU" sz="1600" dirty="0"/>
                        <a:t> </a:t>
                      </a:r>
                      <a:r>
                        <a:rPr lang="ru-RU" sz="1600" dirty="0" err="1"/>
                        <a:t>юҡ.</a:t>
                      </a:r>
                      <a:r>
                        <a:rPr lang="ru-RU" sz="1600" dirty="0"/>
                        <a:t> </a:t>
                      </a:r>
                    </a:p>
                  </a:txBody>
                  <a:tcPr/>
                </a:tc>
                <a:tc>
                  <a:txBody>
                    <a:bodyPr/>
                    <a:lstStyle/>
                    <a:p>
                      <a:pPr defTabSz="612000"/>
                      <a:r>
                        <a:rPr lang="ba-RU" sz="1600" dirty="0"/>
                        <a:t>0</a:t>
                      </a:r>
                      <a:endParaRPr lang="ru-RU" sz="1600" dirty="0"/>
                    </a:p>
                  </a:txBody>
                  <a:tcPr/>
                </a:tc>
                <a:extLst>
                  <a:ext uri="{0D108BD9-81ED-4DB2-BD59-A6C34878D82A}">
                    <a16:rowId xmlns:a16="http://schemas.microsoft.com/office/drawing/2014/main" val="10002"/>
                  </a:ext>
                </a:extLst>
              </a:tr>
              <a:tr h="319495">
                <a:tc>
                  <a:txBody>
                    <a:bodyPr/>
                    <a:lstStyle/>
                    <a:p>
                      <a:pPr defTabSz="612000"/>
                      <a:r>
                        <a:rPr lang="ru-RU" sz="1600" dirty="0"/>
                        <a:t>11 – 20 </a:t>
                      </a:r>
                    </a:p>
                  </a:txBody>
                  <a:tcPr/>
                </a:tc>
                <a:tc>
                  <a:txBody>
                    <a:bodyPr/>
                    <a:lstStyle/>
                    <a:p>
                      <a:pPr defTabSz="612000"/>
                      <a:r>
                        <a:rPr lang="ru-RU" sz="1600" dirty="0" err="1"/>
                        <a:t>Уҡыусы тарафынан</a:t>
                      </a:r>
                      <a:r>
                        <a:rPr lang="ru-RU" sz="1600" dirty="0"/>
                        <a:t> </a:t>
                      </a:r>
                      <a:r>
                        <a:rPr lang="ru-RU" sz="1600" dirty="0" err="1"/>
                        <a:t>яуап</a:t>
                      </a:r>
                      <a:r>
                        <a:rPr lang="ru-RU" sz="1600" dirty="0"/>
                        <a:t> </a:t>
                      </a:r>
                      <a:r>
                        <a:rPr lang="ru-RU" sz="1600" dirty="0" err="1"/>
                        <a:t>тулы</a:t>
                      </a:r>
                      <a:r>
                        <a:rPr lang="ru-RU" sz="1600" dirty="0"/>
                        <a:t>, </a:t>
                      </a:r>
                      <a:r>
                        <a:rPr lang="ru-RU" sz="1600" dirty="0" err="1"/>
                        <a:t>дөрөҫ бирелгән</a:t>
                      </a:r>
                      <a:endParaRPr lang="ru-RU" sz="1600" dirty="0"/>
                    </a:p>
                  </a:txBody>
                  <a:tcPr/>
                </a:tc>
                <a:tc>
                  <a:txBody>
                    <a:bodyPr/>
                    <a:lstStyle/>
                    <a:p>
                      <a:pPr defTabSz="612000"/>
                      <a:r>
                        <a:rPr lang="ba-RU" sz="1600" dirty="0"/>
                        <a:t>3</a:t>
                      </a:r>
                      <a:endParaRPr lang="ru-RU" sz="1600" dirty="0"/>
                    </a:p>
                  </a:txBody>
                  <a:tcPr/>
                </a:tc>
                <a:extLst>
                  <a:ext uri="{0D108BD9-81ED-4DB2-BD59-A6C34878D82A}">
                    <a16:rowId xmlns:a16="http://schemas.microsoft.com/office/drawing/2014/main" val="10003"/>
                  </a:ext>
                </a:extLst>
              </a:tr>
              <a:tr h="319495">
                <a:tc>
                  <a:txBody>
                    <a:bodyPr/>
                    <a:lstStyle/>
                    <a:p>
                      <a:pPr defTabSz="612000"/>
                      <a:endParaRPr lang="ru-RU" sz="1600" dirty="0"/>
                    </a:p>
                  </a:txBody>
                  <a:tcPr/>
                </a:tc>
                <a:tc>
                  <a:txBody>
                    <a:bodyPr/>
                    <a:lstStyle/>
                    <a:p>
                      <a:pPr defTabSz="612000"/>
                      <a:r>
                        <a:rPr lang="ru-RU" sz="1600" dirty="0" err="1"/>
                        <a:t>Уҡыусы тарафынан</a:t>
                      </a:r>
                      <a:r>
                        <a:rPr lang="ru-RU" sz="1600" dirty="0"/>
                        <a:t> </a:t>
                      </a:r>
                      <a:r>
                        <a:rPr lang="ru-RU" sz="1600" dirty="0" err="1"/>
                        <a:t>яуап</a:t>
                      </a:r>
                      <a:r>
                        <a:rPr lang="ru-RU" sz="1600" dirty="0"/>
                        <a:t> </a:t>
                      </a:r>
                      <a:r>
                        <a:rPr lang="ru-RU" sz="1600" dirty="0" err="1"/>
                        <a:t>өлөшләтә дөрөҫ бирелгән, ләкин тулыһынса түгел.</a:t>
                      </a:r>
                      <a:endParaRPr lang="ru-RU" sz="1600" dirty="0"/>
                    </a:p>
                  </a:txBody>
                  <a:tcPr/>
                </a:tc>
                <a:tc>
                  <a:txBody>
                    <a:bodyPr/>
                    <a:lstStyle/>
                    <a:p>
                      <a:pPr defTabSz="612000"/>
                      <a:r>
                        <a:rPr lang="ba-RU" sz="1600" dirty="0"/>
                        <a:t>2</a:t>
                      </a:r>
                      <a:endParaRPr lang="ru-RU" sz="1600" dirty="0"/>
                    </a:p>
                  </a:txBody>
                  <a:tcPr/>
                </a:tc>
                <a:extLst>
                  <a:ext uri="{0D108BD9-81ED-4DB2-BD59-A6C34878D82A}">
                    <a16:rowId xmlns:a16="http://schemas.microsoft.com/office/drawing/2014/main" val="10004"/>
                  </a:ext>
                </a:extLst>
              </a:tr>
              <a:tr h="319495">
                <a:tc>
                  <a:txBody>
                    <a:bodyPr/>
                    <a:lstStyle/>
                    <a:p>
                      <a:pPr defTabSz="612000"/>
                      <a:endParaRPr lang="ru-RU" sz="1600"/>
                    </a:p>
                  </a:txBody>
                  <a:tcPr/>
                </a:tc>
                <a:tc>
                  <a:txBody>
                    <a:bodyPr/>
                    <a:lstStyle/>
                    <a:p>
                      <a:pPr defTabSz="612000"/>
                      <a:r>
                        <a:rPr lang="ru-RU" sz="1600" dirty="0" err="1"/>
                        <a:t>Уҡыусы тарафынан</a:t>
                      </a:r>
                      <a:r>
                        <a:rPr lang="ru-RU" sz="1600" dirty="0"/>
                        <a:t> </a:t>
                      </a:r>
                      <a:r>
                        <a:rPr lang="ru-RU" sz="1600" dirty="0" err="1"/>
                        <a:t>яуап</a:t>
                      </a:r>
                      <a:r>
                        <a:rPr lang="ru-RU" sz="1600" dirty="0"/>
                        <a:t> </a:t>
                      </a:r>
                      <a:r>
                        <a:rPr lang="ru-RU" sz="1600" dirty="0" err="1"/>
                        <a:t>яҙылған, ләкин хаталары</a:t>
                      </a:r>
                      <a:r>
                        <a:rPr lang="ru-RU" sz="1600" dirty="0"/>
                        <a:t> бар, </a:t>
                      </a:r>
                      <a:r>
                        <a:rPr lang="ru-RU" sz="1600" dirty="0" err="1"/>
                        <a:t>яуап</a:t>
                      </a:r>
                      <a:r>
                        <a:rPr lang="ru-RU" sz="1600" dirty="0"/>
                        <a:t> </a:t>
                      </a:r>
                      <a:r>
                        <a:rPr lang="ru-RU" sz="1600" dirty="0" err="1"/>
                        <a:t>тулы</a:t>
                      </a:r>
                      <a:r>
                        <a:rPr lang="ru-RU" sz="1600" dirty="0"/>
                        <a:t> </a:t>
                      </a:r>
                      <a:r>
                        <a:rPr lang="ru-RU" sz="1600" dirty="0" err="1"/>
                        <a:t>түгел.</a:t>
                      </a:r>
                      <a:endParaRPr lang="ru-RU" sz="1600" dirty="0"/>
                    </a:p>
                  </a:txBody>
                  <a:tcPr/>
                </a:tc>
                <a:tc>
                  <a:txBody>
                    <a:bodyPr/>
                    <a:lstStyle/>
                    <a:p>
                      <a:pPr defTabSz="612000"/>
                      <a:r>
                        <a:rPr lang="ba-RU" sz="1600" dirty="0"/>
                        <a:t>1</a:t>
                      </a:r>
                      <a:endParaRPr lang="ru-RU" sz="1600" dirty="0"/>
                    </a:p>
                  </a:txBody>
                  <a:tcPr/>
                </a:tc>
                <a:extLst>
                  <a:ext uri="{0D108BD9-81ED-4DB2-BD59-A6C34878D82A}">
                    <a16:rowId xmlns:a16="http://schemas.microsoft.com/office/drawing/2014/main" val="10005"/>
                  </a:ext>
                </a:extLst>
              </a:tr>
              <a:tr h="319495">
                <a:tc>
                  <a:txBody>
                    <a:bodyPr/>
                    <a:lstStyle/>
                    <a:p>
                      <a:pPr defTabSz="612000"/>
                      <a:endParaRPr lang="ru-RU" sz="1600"/>
                    </a:p>
                  </a:txBody>
                  <a:tcPr/>
                </a:tc>
                <a:tc>
                  <a:txBody>
                    <a:bodyPr/>
                    <a:lstStyle/>
                    <a:p>
                      <a:pPr defTabSz="612000"/>
                      <a:r>
                        <a:rPr lang="ru-RU" sz="1600" dirty="0" err="1"/>
                        <a:t>Уҡыусы тарафынан</a:t>
                      </a:r>
                      <a:r>
                        <a:rPr lang="ru-RU" sz="1600" dirty="0"/>
                        <a:t> </a:t>
                      </a:r>
                      <a:r>
                        <a:rPr lang="ru-RU" sz="1600" dirty="0" err="1"/>
                        <a:t>яуап</a:t>
                      </a:r>
                      <a:r>
                        <a:rPr lang="ru-RU" sz="1600" dirty="0"/>
                        <a:t> </a:t>
                      </a:r>
                      <a:r>
                        <a:rPr lang="ru-RU" sz="1600" dirty="0" err="1"/>
                        <a:t>дөрөҫ бирелмәгән йәки яуап</a:t>
                      </a:r>
                      <a:r>
                        <a:rPr lang="ru-RU" sz="1600" dirty="0"/>
                        <a:t> </a:t>
                      </a:r>
                      <a:r>
                        <a:rPr lang="ru-RU" sz="1600" dirty="0" err="1"/>
                        <a:t>юҡ.</a:t>
                      </a:r>
                      <a:endParaRPr lang="ru-RU" sz="1600" dirty="0"/>
                    </a:p>
                  </a:txBody>
                  <a:tcPr/>
                </a:tc>
                <a:tc>
                  <a:txBody>
                    <a:bodyPr/>
                    <a:lstStyle/>
                    <a:p>
                      <a:pPr defTabSz="612000"/>
                      <a:r>
                        <a:rPr lang="ba-RU" sz="1600" dirty="0"/>
                        <a:t>0</a:t>
                      </a:r>
                      <a:endParaRPr lang="ru-RU" sz="1600" dirty="0"/>
                    </a:p>
                  </a:txBody>
                  <a:tcPr/>
                </a:tc>
                <a:extLst>
                  <a:ext uri="{0D108BD9-81ED-4DB2-BD59-A6C34878D82A}">
                    <a16:rowId xmlns:a16="http://schemas.microsoft.com/office/drawing/2014/main" val="10006"/>
                  </a:ext>
                </a:extLst>
              </a:tr>
              <a:tr h="551854">
                <a:tc>
                  <a:txBody>
                    <a:bodyPr/>
                    <a:lstStyle/>
                    <a:p>
                      <a:pPr defTabSz="612000"/>
                      <a:r>
                        <a:rPr lang="ba-RU" sz="1600" dirty="0"/>
                        <a:t>21</a:t>
                      </a:r>
                      <a:endParaRPr lang="ru-RU" sz="1600" dirty="0"/>
                    </a:p>
                  </a:txBody>
                  <a:tcPr/>
                </a:tc>
                <a:tc>
                  <a:txBody>
                    <a:bodyPr/>
                    <a:lstStyle/>
                    <a:p>
                      <a:pPr defTabSz="612000"/>
                      <a:r>
                        <a:rPr lang="ru-RU" sz="1600" dirty="0" err="1"/>
                        <a:t>Яҙма текстың күләме </a:t>
                      </a:r>
                      <a:r>
                        <a:rPr lang="ru-RU" sz="1600" dirty="0"/>
                        <a:t>8-10 </a:t>
                      </a:r>
                      <a:r>
                        <a:rPr lang="ru-RU" sz="1600" dirty="0" err="1"/>
                        <a:t>һөйләм</a:t>
                      </a:r>
                      <a:r>
                        <a:rPr lang="ru-RU" sz="1600" dirty="0"/>
                        <a:t>, </a:t>
                      </a:r>
                      <a:r>
                        <a:rPr lang="ru-RU" sz="1600" dirty="0" err="1"/>
                        <a:t>эҙмә-эҙлекле төҙөлгән</a:t>
                      </a:r>
                      <a:r>
                        <a:rPr lang="ru-RU" sz="1600" dirty="0"/>
                        <a:t>, </a:t>
                      </a:r>
                      <a:r>
                        <a:rPr lang="ru-RU" sz="1600" dirty="0" err="1"/>
                        <a:t>хатаһыҙ яҙылған</a:t>
                      </a:r>
                      <a:r>
                        <a:rPr lang="ru-RU" sz="1600" dirty="0"/>
                        <a:t>, </a:t>
                      </a:r>
                      <a:r>
                        <a:rPr lang="ru-RU" sz="1600" dirty="0" err="1"/>
                        <a:t>фекер</a:t>
                      </a:r>
                      <a:r>
                        <a:rPr lang="ru-RU" sz="1600" dirty="0"/>
                        <a:t> </a:t>
                      </a:r>
                      <a:r>
                        <a:rPr lang="ru-RU" sz="1600" dirty="0" err="1"/>
                        <a:t>теүәллеге хас</a:t>
                      </a:r>
                      <a:r>
                        <a:rPr lang="ru-RU" sz="1600" dirty="0"/>
                        <a:t>.</a:t>
                      </a:r>
                    </a:p>
                  </a:txBody>
                  <a:tcPr/>
                </a:tc>
                <a:tc>
                  <a:txBody>
                    <a:bodyPr/>
                    <a:lstStyle/>
                    <a:p>
                      <a:pPr defTabSz="612000"/>
                      <a:r>
                        <a:rPr lang="ba-RU" sz="1600" dirty="0"/>
                        <a:t>10</a:t>
                      </a:r>
                      <a:endParaRPr lang="ru-RU" sz="1600" dirty="0"/>
                    </a:p>
                  </a:txBody>
                  <a:tcPr/>
                </a:tc>
                <a:extLst>
                  <a:ext uri="{0D108BD9-81ED-4DB2-BD59-A6C34878D82A}">
                    <a16:rowId xmlns:a16="http://schemas.microsoft.com/office/drawing/2014/main" val="10007"/>
                  </a:ext>
                </a:extLst>
              </a:tr>
              <a:tr h="319495">
                <a:tc>
                  <a:txBody>
                    <a:bodyPr/>
                    <a:lstStyle/>
                    <a:p>
                      <a:pPr defTabSz="612000"/>
                      <a:endParaRPr lang="ru-RU" sz="1600" dirty="0"/>
                    </a:p>
                  </a:txBody>
                  <a:tcPr/>
                </a:tc>
                <a:tc>
                  <a:txBody>
                    <a:bodyPr/>
                    <a:lstStyle/>
                    <a:p>
                      <a:pPr defTabSz="612000"/>
                      <a:r>
                        <a:rPr lang="ru-RU" sz="1600" dirty="0" err="1"/>
                        <a:t>Яҙма текстың күләме </a:t>
                      </a:r>
                      <a:r>
                        <a:rPr lang="ru-RU" sz="1600" dirty="0"/>
                        <a:t>7 </a:t>
                      </a:r>
                      <a:r>
                        <a:rPr lang="ru-RU" sz="1600" dirty="0" err="1"/>
                        <a:t>һөйләм</a:t>
                      </a:r>
                      <a:r>
                        <a:rPr lang="ru-RU" sz="1600" dirty="0"/>
                        <a:t>, </a:t>
                      </a:r>
                      <a:r>
                        <a:rPr lang="ru-RU" sz="1600" dirty="0" err="1"/>
                        <a:t>хаталары</a:t>
                      </a:r>
                      <a:r>
                        <a:rPr lang="ru-RU" sz="1600" dirty="0"/>
                        <a:t> бар, </a:t>
                      </a:r>
                      <a:r>
                        <a:rPr lang="ru-RU" sz="1600" dirty="0" err="1"/>
                        <a:t>фекер</a:t>
                      </a:r>
                      <a:r>
                        <a:rPr lang="ru-RU" sz="1600" dirty="0"/>
                        <a:t> </a:t>
                      </a:r>
                      <a:r>
                        <a:rPr lang="ru-RU" sz="1600" dirty="0" err="1"/>
                        <a:t>теүәллеге етешмәй.</a:t>
                      </a:r>
                      <a:r>
                        <a:rPr lang="ru-RU" sz="1600" dirty="0"/>
                        <a:t> </a:t>
                      </a:r>
                    </a:p>
                  </a:txBody>
                  <a:tcPr/>
                </a:tc>
                <a:tc>
                  <a:txBody>
                    <a:bodyPr/>
                    <a:lstStyle/>
                    <a:p>
                      <a:pPr defTabSz="612000"/>
                      <a:r>
                        <a:rPr lang="ba-RU" sz="1600" dirty="0"/>
                        <a:t>5</a:t>
                      </a:r>
                      <a:endParaRPr lang="ru-RU" sz="1600" dirty="0"/>
                    </a:p>
                  </a:txBody>
                  <a:tcPr/>
                </a:tc>
                <a:extLst>
                  <a:ext uri="{0D108BD9-81ED-4DB2-BD59-A6C34878D82A}">
                    <a16:rowId xmlns:a16="http://schemas.microsoft.com/office/drawing/2014/main" val="10008"/>
                  </a:ext>
                </a:extLst>
              </a:tr>
              <a:tr h="551854">
                <a:tc>
                  <a:txBody>
                    <a:bodyPr/>
                    <a:lstStyle/>
                    <a:p>
                      <a:pPr defTabSz="612000"/>
                      <a:endParaRPr lang="ru-RU" sz="1600"/>
                    </a:p>
                  </a:txBody>
                  <a:tcPr/>
                </a:tc>
                <a:tc>
                  <a:txBody>
                    <a:bodyPr/>
                    <a:lstStyle/>
                    <a:p>
                      <a:pPr defTabSz="612000"/>
                      <a:r>
                        <a:rPr lang="ru-RU" sz="1600" dirty="0" err="1"/>
                        <a:t>Яҙманың күләме </a:t>
                      </a:r>
                      <a:r>
                        <a:rPr lang="ru-RU" sz="1600" dirty="0"/>
                        <a:t>5 </a:t>
                      </a:r>
                      <a:r>
                        <a:rPr lang="ru-RU" sz="1600" dirty="0" err="1"/>
                        <a:t>һөйләмдән артмай</a:t>
                      </a:r>
                      <a:r>
                        <a:rPr lang="ru-RU" sz="1600" dirty="0"/>
                        <a:t>, </a:t>
                      </a:r>
                      <a:r>
                        <a:rPr lang="ru-RU" sz="1600" dirty="0" err="1"/>
                        <a:t>хаталар</a:t>
                      </a:r>
                      <a:r>
                        <a:rPr lang="ru-RU" sz="1600" dirty="0"/>
                        <a:t> </a:t>
                      </a:r>
                      <a:r>
                        <a:rPr lang="ru-RU" sz="1600" dirty="0" err="1"/>
                        <a:t>күп</a:t>
                      </a:r>
                      <a:r>
                        <a:rPr lang="ru-RU" sz="1600" dirty="0"/>
                        <a:t>, </a:t>
                      </a:r>
                      <a:r>
                        <a:rPr lang="ru-RU" sz="1600" dirty="0" err="1"/>
                        <a:t>фекер</a:t>
                      </a:r>
                      <a:r>
                        <a:rPr lang="ru-RU" sz="1600" dirty="0"/>
                        <a:t> </a:t>
                      </a:r>
                      <a:r>
                        <a:rPr lang="ru-RU" sz="1600" dirty="0" err="1"/>
                        <a:t>теүәллеге етеңкерәмәй</a:t>
                      </a:r>
                      <a:endParaRPr lang="ru-RU" sz="1600" dirty="0"/>
                    </a:p>
                  </a:txBody>
                  <a:tcPr/>
                </a:tc>
                <a:tc>
                  <a:txBody>
                    <a:bodyPr/>
                    <a:lstStyle/>
                    <a:p>
                      <a:pPr defTabSz="612000"/>
                      <a:r>
                        <a:rPr lang="ba-RU" sz="1600" dirty="0"/>
                        <a:t>3</a:t>
                      </a:r>
                      <a:endParaRPr lang="ru-RU" sz="1600" dirty="0"/>
                    </a:p>
                  </a:txBody>
                  <a:tcPr/>
                </a:tc>
                <a:extLst>
                  <a:ext uri="{0D108BD9-81ED-4DB2-BD59-A6C34878D82A}">
                    <a16:rowId xmlns:a16="http://schemas.microsoft.com/office/drawing/2014/main" val="10009"/>
                  </a:ext>
                </a:extLst>
              </a:tr>
              <a:tr h="343037">
                <a:tc>
                  <a:txBody>
                    <a:bodyPr/>
                    <a:lstStyle/>
                    <a:p>
                      <a:pPr defTabSz="612000"/>
                      <a:endParaRPr lang="ru-RU" sz="1600" dirty="0"/>
                    </a:p>
                  </a:txBody>
                  <a:tcPr/>
                </a:tc>
                <a:tc>
                  <a:txBody>
                    <a:bodyPr/>
                    <a:lstStyle/>
                    <a:p>
                      <a:pPr defTabSz="612000"/>
                      <a:r>
                        <a:rPr lang="ru-RU" sz="1600" dirty="0" err="1"/>
                        <a:t>Эш</a:t>
                      </a:r>
                      <a:r>
                        <a:rPr lang="ru-RU" sz="1600" dirty="0"/>
                        <a:t> </a:t>
                      </a:r>
                      <a:r>
                        <a:rPr lang="ru-RU" sz="1600" dirty="0" err="1"/>
                        <a:t>бөтөнләй башҡарылмаған йәки бик</a:t>
                      </a:r>
                      <a:r>
                        <a:rPr lang="ru-RU" sz="1600" dirty="0"/>
                        <a:t> </a:t>
                      </a:r>
                      <a:r>
                        <a:rPr lang="ru-RU" sz="1600" dirty="0" err="1"/>
                        <a:t>хаталы</a:t>
                      </a:r>
                      <a:r>
                        <a:rPr lang="ru-RU" sz="1600" dirty="0"/>
                        <a:t> </a:t>
                      </a:r>
                      <a:r>
                        <a:rPr lang="ru-RU" sz="1600" dirty="0" err="1"/>
                        <a:t>башҡарылған.</a:t>
                      </a:r>
                      <a:endParaRPr lang="ru-RU" sz="1600" dirty="0"/>
                    </a:p>
                  </a:txBody>
                  <a:tcPr/>
                </a:tc>
                <a:tc>
                  <a:txBody>
                    <a:bodyPr/>
                    <a:lstStyle/>
                    <a:p>
                      <a:pPr defTabSz="612000"/>
                      <a:r>
                        <a:rPr lang="ba-RU" sz="1600" dirty="0"/>
                        <a:t>0</a:t>
                      </a:r>
                      <a:endParaRPr lang="ru-RU" sz="16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7777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4097" name="Rectangle 1"/>
          <p:cNvSpPr>
            <a:spLocks noChangeArrowheads="1"/>
          </p:cNvSpPr>
          <p:nvPr/>
        </p:nvSpPr>
        <p:spPr bwMode="auto">
          <a:xfrm>
            <a:off x="1166451" y="264527"/>
            <a:ext cx="659507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ba-RU" sz="2800" b="1" dirty="0">
                <a:solidFill>
                  <a:schemeClr val="tx1"/>
                </a:solidFill>
                <a:latin typeface="+mj-lt"/>
              </a:rPr>
              <a:t>Балдарҙың билдәгә күсеү үҙенсәлектәре</a:t>
            </a:r>
            <a:endParaRPr lang="ru-RU" sz="2800" dirty="0">
              <a:solidFill>
                <a:schemeClr val="tx1"/>
              </a:solidFill>
              <a:latin typeface="+mj-lt"/>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473633995"/>
              </p:ext>
            </p:extLst>
          </p:nvPr>
        </p:nvGraphicFramePr>
        <p:xfrm>
          <a:off x="1296776" y="1203598"/>
          <a:ext cx="6264696" cy="3024336"/>
        </p:xfrm>
        <a:graphic>
          <a:graphicData uri="http://schemas.openxmlformats.org/drawingml/2006/table">
            <a:tbl>
              <a:tblPr/>
              <a:tblGrid>
                <a:gridCol w="754873">
                  <a:extLst>
                    <a:ext uri="{9D8B030D-6E8A-4147-A177-3AD203B41FA5}">
                      <a16:colId xmlns:a16="http://schemas.microsoft.com/office/drawing/2014/main" val="20000"/>
                    </a:ext>
                  </a:extLst>
                </a:gridCol>
                <a:gridCol w="1243911">
                  <a:extLst>
                    <a:ext uri="{9D8B030D-6E8A-4147-A177-3AD203B41FA5}">
                      <a16:colId xmlns:a16="http://schemas.microsoft.com/office/drawing/2014/main" val="20001"/>
                    </a:ext>
                  </a:extLst>
                </a:gridCol>
                <a:gridCol w="1067105">
                  <a:extLst>
                    <a:ext uri="{9D8B030D-6E8A-4147-A177-3AD203B41FA5}">
                      <a16:colId xmlns:a16="http://schemas.microsoft.com/office/drawing/2014/main" val="20002"/>
                    </a:ext>
                  </a:extLst>
                </a:gridCol>
                <a:gridCol w="3198807">
                  <a:extLst>
                    <a:ext uri="{9D8B030D-6E8A-4147-A177-3AD203B41FA5}">
                      <a16:colId xmlns:a16="http://schemas.microsoft.com/office/drawing/2014/main" val="20003"/>
                    </a:ext>
                  </a:extLst>
                </a:gridCol>
              </a:tblGrid>
              <a:tr h="1131186">
                <a:tc>
                  <a:txBody>
                    <a:bodyPr/>
                    <a:lstStyle/>
                    <a:p>
                      <a:pPr marL="0" algn="ctr">
                        <a:lnSpc>
                          <a:spcPct val="100000"/>
                        </a:lnSpc>
                        <a:spcAft>
                          <a:spcPts val="0"/>
                        </a:spcAft>
                      </a:pPr>
                      <a:r>
                        <a:rPr lang="en-US" sz="2000" b="1" dirty="0">
                          <a:latin typeface="+mj-lt"/>
                          <a:ea typeface="Times New Roman"/>
                          <a:cs typeface="Times New Roman"/>
                        </a:rPr>
                        <a:t>№</a:t>
                      </a:r>
                      <a:endParaRPr lang="ru-RU" sz="2000" b="1"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b="1" dirty="0" err="1">
                          <a:latin typeface="+mj-lt"/>
                          <a:ea typeface="Times New Roman"/>
                          <a:cs typeface="Times New Roman"/>
                        </a:rPr>
                        <a:t>Балл</a:t>
                      </a:r>
                      <a:endParaRPr lang="ru-RU" sz="2000" b="1"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ba-RU" sz="2000" b="1" dirty="0">
                          <a:latin typeface="+mj-lt"/>
                          <a:ea typeface="Times New Roman"/>
                          <a:cs typeface="Times New Roman"/>
                        </a:rPr>
                        <a:t>Билдә  </a:t>
                      </a:r>
                      <a:endParaRPr lang="ru-RU" sz="2000" b="1"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b="1" dirty="0" err="1">
                          <a:latin typeface="+mj-lt"/>
                          <a:ea typeface="Times New Roman"/>
                          <a:cs typeface="Times New Roman"/>
                        </a:rPr>
                        <a:t>Белем</a:t>
                      </a:r>
                      <a:r>
                        <a:rPr lang="ba-RU" sz="2000" b="1" dirty="0">
                          <a:latin typeface="+mj-lt"/>
                          <a:ea typeface="Times New Roman"/>
                          <a:cs typeface="Times New Roman"/>
                        </a:rPr>
                        <a:t>дәрҙең</a:t>
                      </a:r>
                      <a:endParaRPr lang="ru-RU" sz="2000" b="1" dirty="0">
                        <a:latin typeface="+mj-lt"/>
                        <a:ea typeface="Times New Roman"/>
                        <a:cs typeface="Times New Roman"/>
                      </a:endParaRPr>
                    </a:p>
                    <a:p>
                      <a:pPr marL="0" marR="51435" algn="ctr">
                        <a:lnSpc>
                          <a:spcPct val="100000"/>
                        </a:lnSpc>
                        <a:spcAft>
                          <a:spcPts val="0"/>
                        </a:spcAft>
                      </a:pPr>
                      <a:r>
                        <a:rPr lang="en-US" sz="2000" b="1" dirty="0">
                          <a:latin typeface="+mj-lt"/>
                          <a:ea typeface="Times New Roman"/>
                          <a:cs typeface="Times New Roman"/>
                        </a:rPr>
                        <a:t>ү</a:t>
                      </a:r>
                      <a:r>
                        <a:rPr lang="ba-RU" sz="2000" b="1" dirty="0">
                          <a:latin typeface="+mj-lt"/>
                          <a:ea typeface="Times New Roman"/>
                          <a:cs typeface="Times New Roman"/>
                        </a:rPr>
                        <a:t>ҙләштерелеү кимәле</a:t>
                      </a:r>
                      <a:endParaRPr lang="ru-RU" sz="2000" b="1"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8435">
                <a:tc>
                  <a:txBody>
                    <a:bodyPr/>
                    <a:lstStyle/>
                    <a:p>
                      <a:pPr marL="0" algn="ctr">
                        <a:lnSpc>
                          <a:spcPct val="100000"/>
                        </a:lnSpc>
                        <a:spcAft>
                          <a:spcPts val="0"/>
                        </a:spcAft>
                      </a:pPr>
                      <a:r>
                        <a:rPr lang="en-US" sz="2000">
                          <a:latin typeface="+mj-lt"/>
                          <a:ea typeface="Times New Roman"/>
                          <a:cs typeface="Times New Roman"/>
                        </a:rPr>
                        <a:t>1</a:t>
                      </a:r>
                      <a:endParaRPr lang="ru-RU" sz="200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dirty="0">
                          <a:latin typeface="+mj-lt"/>
                          <a:ea typeface="Times New Roman"/>
                          <a:cs typeface="Times New Roman"/>
                        </a:rPr>
                        <a:t>0-</a:t>
                      </a:r>
                      <a:r>
                        <a:rPr lang="ba-RU" sz="2000" dirty="0">
                          <a:latin typeface="+mj-lt"/>
                          <a:ea typeface="Times New Roman"/>
                          <a:cs typeface="Times New Roman"/>
                        </a:rPr>
                        <a:t>15</a:t>
                      </a:r>
                      <a:endParaRPr lang="ru-RU" sz="20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dirty="0">
                          <a:latin typeface="+mj-lt"/>
                          <a:ea typeface="Times New Roman"/>
                          <a:cs typeface="Times New Roman"/>
                        </a:rPr>
                        <a:t>2</a:t>
                      </a:r>
                      <a:endParaRPr lang="ru-RU" sz="20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dirty="0" err="1">
                          <a:latin typeface="+mj-lt"/>
                          <a:ea typeface="Times New Roman"/>
                          <a:cs typeface="Times New Roman"/>
                        </a:rPr>
                        <a:t>Бик</a:t>
                      </a:r>
                      <a:r>
                        <a:rPr lang="en-US" sz="2000" spc="-10" dirty="0">
                          <a:latin typeface="+mj-lt"/>
                          <a:ea typeface="Times New Roman"/>
                          <a:cs typeface="Times New Roman"/>
                        </a:rPr>
                        <a:t> </a:t>
                      </a:r>
                      <a:r>
                        <a:rPr lang="en-US" sz="2000" dirty="0" err="1">
                          <a:latin typeface="+mj-lt"/>
                          <a:ea typeface="Times New Roman"/>
                          <a:cs typeface="Times New Roman"/>
                        </a:rPr>
                        <a:t>түбән</a:t>
                      </a:r>
                      <a:r>
                        <a:rPr lang="en-US" sz="2000" dirty="0">
                          <a:latin typeface="+mj-lt"/>
                          <a:ea typeface="Times New Roman"/>
                          <a:cs typeface="Times New Roman"/>
                        </a:rPr>
                        <a:t>,</a:t>
                      </a:r>
                      <a:endParaRPr lang="ru-RU" sz="2000" dirty="0">
                        <a:latin typeface="+mj-lt"/>
                        <a:ea typeface="Times New Roman"/>
                        <a:cs typeface="Times New Roman"/>
                      </a:endParaRPr>
                    </a:p>
                    <a:p>
                      <a:pPr marL="0" algn="ctr">
                        <a:lnSpc>
                          <a:spcPct val="100000"/>
                        </a:lnSpc>
                        <a:spcAft>
                          <a:spcPts val="0"/>
                        </a:spcAft>
                      </a:pPr>
                      <a:r>
                        <a:rPr lang="en-US" sz="2000" dirty="0" err="1">
                          <a:latin typeface="+mj-lt"/>
                          <a:ea typeface="Times New Roman"/>
                          <a:cs typeface="Times New Roman"/>
                        </a:rPr>
                        <a:t>на</a:t>
                      </a:r>
                      <a:r>
                        <a:rPr lang="ba-RU" sz="2000" dirty="0">
                          <a:latin typeface="+mj-lt"/>
                          <a:ea typeface="Times New Roman"/>
                          <a:cs typeface="Times New Roman"/>
                        </a:rPr>
                        <a:t>с</a:t>
                      </a:r>
                      <a:r>
                        <a:rPr lang="en-US" sz="2000" dirty="0" err="1">
                          <a:latin typeface="+mj-lt"/>
                          <a:ea typeface="Times New Roman"/>
                          <a:cs typeface="Times New Roman"/>
                        </a:rPr>
                        <a:t>ар</a:t>
                      </a:r>
                      <a:endParaRPr lang="ru-RU" sz="20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7455">
                <a:tc>
                  <a:txBody>
                    <a:bodyPr/>
                    <a:lstStyle/>
                    <a:p>
                      <a:pPr marL="0" algn="ctr">
                        <a:lnSpc>
                          <a:spcPct val="100000"/>
                        </a:lnSpc>
                        <a:spcAft>
                          <a:spcPts val="0"/>
                        </a:spcAft>
                      </a:pPr>
                      <a:r>
                        <a:rPr lang="en-US" sz="2000">
                          <a:latin typeface="+mj-lt"/>
                          <a:ea typeface="Times New Roman"/>
                          <a:cs typeface="Times New Roman"/>
                        </a:rPr>
                        <a:t>2</a:t>
                      </a:r>
                      <a:endParaRPr lang="ru-RU" sz="200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ba-RU" sz="2000" dirty="0">
                          <a:latin typeface="+mj-lt"/>
                          <a:ea typeface="Times New Roman"/>
                          <a:cs typeface="Times New Roman"/>
                        </a:rPr>
                        <a:t>16</a:t>
                      </a:r>
                      <a:r>
                        <a:rPr lang="en-US" sz="2000" dirty="0">
                          <a:latin typeface="+mj-lt"/>
                          <a:ea typeface="Times New Roman"/>
                          <a:cs typeface="Times New Roman"/>
                        </a:rPr>
                        <a:t>-</a:t>
                      </a:r>
                      <a:r>
                        <a:rPr lang="ba-RU" sz="2000" dirty="0">
                          <a:latin typeface="+mj-lt"/>
                          <a:ea typeface="Times New Roman"/>
                          <a:cs typeface="Times New Roman"/>
                        </a:rPr>
                        <a:t>25</a:t>
                      </a:r>
                      <a:endParaRPr lang="ru-RU" sz="20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a:latin typeface="+mj-lt"/>
                          <a:ea typeface="Times New Roman"/>
                          <a:cs typeface="Times New Roman"/>
                        </a:rPr>
                        <a:t>3</a:t>
                      </a:r>
                      <a:endParaRPr lang="ru-RU" sz="200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dirty="0" err="1">
                          <a:latin typeface="+mj-lt"/>
                          <a:ea typeface="Times New Roman"/>
                          <a:cs typeface="Times New Roman"/>
                        </a:rPr>
                        <a:t>Түбән</a:t>
                      </a:r>
                      <a:endParaRPr lang="ru-RU" sz="20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9805">
                <a:tc>
                  <a:txBody>
                    <a:bodyPr/>
                    <a:lstStyle/>
                    <a:p>
                      <a:pPr marL="0" algn="ctr">
                        <a:lnSpc>
                          <a:spcPct val="100000"/>
                        </a:lnSpc>
                        <a:spcAft>
                          <a:spcPts val="0"/>
                        </a:spcAft>
                      </a:pPr>
                      <a:r>
                        <a:rPr lang="en-US" sz="2000">
                          <a:latin typeface="+mj-lt"/>
                          <a:ea typeface="Times New Roman"/>
                          <a:cs typeface="Times New Roman"/>
                        </a:rPr>
                        <a:t>3</a:t>
                      </a:r>
                      <a:endParaRPr lang="ru-RU" sz="200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ba-RU" sz="2000" dirty="0">
                          <a:latin typeface="+mj-lt"/>
                          <a:ea typeface="Times New Roman"/>
                          <a:cs typeface="Times New Roman"/>
                        </a:rPr>
                        <a:t>26</a:t>
                      </a:r>
                      <a:r>
                        <a:rPr lang="en-US" sz="2000" dirty="0">
                          <a:latin typeface="+mj-lt"/>
                          <a:ea typeface="Times New Roman"/>
                          <a:cs typeface="Times New Roman"/>
                        </a:rPr>
                        <a:t>-</a:t>
                      </a:r>
                      <a:r>
                        <a:rPr lang="ba-RU" sz="2000" dirty="0">
                          <a:latin typeface="+mj-lt"/>
                          <a:ea typeface="Times New Roman"/>
                          <a:cs typeface="Times New Roman"/>
                        </a:rPr>
                        <a:t>40</a:t>
                      </a:r>
                      <a:endParaRPr lang="ru-RU" sz="20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a:latin typeface="+mj-lt"/>
                          <a:ea typeface="Times New Roman"/>
                          <a:cs typeface="Times New Roman"/>
                        </a:rPr>
                        <a:t>4</a:t>
                      </a:r>
                      <a:endParaRPr lang="ru-RU" sz="200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dirty="0">
                          <a:latin typeface="+mj-lt"/>
                          <a:ea typeface="Times New Roman"/>
                          <a:cs typeface="Times New Roman"/>
                        </a:rPr>
                        <a:t>Я</a:t>
                      </a:r>
                      <a:r>
                        <a:rPr lang="ba-RU" sz="2000" dirty="0">
                          <a:latin typeface="+mj-lt"/>
                          <a:ea typeface="Times New Roman"/>
                          <a:cs typeface="Times New Roman"/>
                        </a:rPr>
                        <a:t>ҡ</a:t>
                      </a:r>
                      <a:r>
                        <a:rPr lang="en-US" sz="2000" dirty="0" err="1">
                          <a:latin typeface="+mj-lt"/>
                          <a:ea typeface="Times New Roman"/>
                          <a:cs typeface="Times New Roman"/>
                        </a:rPr>
                        <a:t>шы</a:t>
                      </a:r>
                      <a:endParaRPr lang="ru-RU" sz="20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7455">
                <a:tc>
                  <a:txBody>
                    <a:bodyPr/>
                    <a:lstStyle/>
                    <a:p>
                      <a:pPr marL="0" algn="ctr">
                        <a:lnSpc>
                          <a:spcPct val="100000"/>
                        </a:lnSpc>
                        <a:spcAft>
                          <a:spcPts val="0"/>
                        </a:spcAft>
                      </a:pPr>
                      <a:r>
                        <a:rPr lang="en-US" sz="2000">
                          <a:latin typeface="+mj-lt"/>
                          <a:ea typeface="Times New Roman"/>
                          <a:cs typeface="Times New Roman"/>
                        </a:rPr>
                        <a:t>4</a:t>
                      </a:r>
                      <a:endParaRPr lang="ru-RU" sz="200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dirty="0">
                          <a:latin typeface="+mj-lt"/>
                          <a:ea typeface="Times New Roman"/>
                          <a:cs typeface="Times New Roman"/>
                        </a:rPr>
                        <a:t>4</a:t>
                      </a:r>
                      <a:r>
                        <a:rPr lang="ba-RU" sz="2000" dirty="0">
                          <a:latin typeface="+mj-lt"/>
                          <a:ea typeface="Times New Roman"/>
                          <a:cs typeface="Times New Roman"/>
                        </a:rPr>
                        <a:t>1</a:t>
                      </a:r>
                      <a:r>
                        <a:rPr lang="en-US" sz="2000" dirty="0">
                          <a:latin typeface="+mj-lt"/>
                          <a:ea typeface="Times New Roman"/>
                          <a:cs typeface="Times New Roman"/>
                        </a:rPr>
                        <a:t>-50</a:t>
                      </a:r>
                      <a:endParaRPr lang="ru-RU" sz="20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a:latin typeface="+mj-lt"/>
                          <a:ea typeface="Times New Roman"/>
                          <a:cs typeface="Times New Roman"/>
                        </a:rPr>
                        <a:t>5</a:t>
                      </a:r>
                      <a:endParaRPr lang="ru-RU" sz="200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en-US" sz="2000" dirty="0">
                          <a:latin typeface="+mj-lt"/>
                          <a:ea typeface="Times New Roman"/>
                          <a:cs typeface="Times New Roman"/>
                        </a:rPr>
                        <a:t>Ю</a:t>
                      </a:r>
                      <a:r>
                        <a:rPr lang="ba-RU" sz="2000" dirty="0">
                          <a:latin typeface="+mj-lt"/>
                          <a:ea typeface="Times New Roman"/>
                          <a:cs typeface="Times New Roman"/>
                        </a:rPr>
                        <a:t>ғ</a:t>
                      </a:r>
                      <a:r>
                        <a:rPr lang="en-US" sz="2000" dirty="0" err="1">
                          <a:latin typeface="+mj-lt"/>
                          <a:ea typeface="Times New Roman"/>
                          <a:cs typeface="Times New Roman"/>
                        </a:rPr>
                        <a:t>ары</a:t>
                      </a:r>
                      <a:endParaRPr lang="ru-RU" sz="2000" dirty="0">
                        <a:latin typeface="+mj-lt"/>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777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10241" name="Rectangle 1"/>
          <p:cNvSpPr>
            <a:spLocks noChangeArrowheads="1"/>
          </p:cNvSpPr>
          <p:nvPr/>
        </p:nvSpPr>
        <p:spPr bwMode="auto">
          <a:xfrm>
            <a:off x="0" y="133687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Уҡытыу</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рус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телендә</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алып</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барылған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белем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биреү</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ойошмаларының</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IX класс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уҡыусылары</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өсөн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туған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башҡорт</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телдән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дәүләт</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йомғаҡлау</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аттестацияһын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үткәреү</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өсөн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уҡыусыларҙың</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төп</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дөйөм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белем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биреү</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программаһын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үҙләштереү</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кимәленә</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талаптар</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һәм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йөкмәтке</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элементтарының</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кодификаторы</a:t>
            </a:r>
            <a:endParaRPr kumimoji="0" lang="ru-RU" sz="2400" b="0" i="0"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177772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49153" name="Rectangle 1"/>
          <p:cNvSpPr>
            <a:spLocks noChangeArrowheads="1"/>
          </p:cNvSpPr>
          <p:nvPr/>
        </p:nvSpPr>
        <p:spPr bwMode="auto">
          <a:xfrm>
            <a:off x="503548" y="1347614"/>
            <a:ext cx="813690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sz="2400" b="1" dirty="0">
                <a:solidFill>
                  <a:schemeClr val="tx1"/>
                </a:solidFill>
                <a:latin typeface="+mn-lt"/>
                <a:ea typeface="Calibri" pitchFamily="34" charset="0"/>
                <a:cs typeface="Times New Roman" pitchFamily="18" charset="0"/>
              </a:rPr>
              <a:t>Кодификатор</a:t>
            </a:r>
            <a:r>
              <a:rPr kumimoji="0" lang="ru-RU" sz="2400" b="1"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1" i="0" u="none" strike="noStrike" cap="none" normalizeH="0" baseline="0" dirty="0" err="1">
                <a:ln>
                  <a:noFill/>
                </a:ln>
                <a:solidFill>
                  <a:schemeClr val="tx1"/>
                </a:solidFill>
                <a:effectLst/>
                <a:latin typeface="+mn-lt"/>
                <a:ea typeface="Calibri" pitchFamily="34" charset="0"/>
                <a:cs typeface="Times New Roman" pitchFamily="18" charset="0"/>
              </a:rPr>
              <a:t>ике</a:t>
            </a:r>
            <a:r>
              <a:rPr kumimoji="0" lang="ru-RU" sz="2400" b="1"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1" i="0" u="none" strike="noStrike" cap="none" normalizeH="0" baseline="0" dirty="0" err="1">
                <a:ln>
                  <a:noFill/>
                </a:ln>
                <a:solidFill>
                  <a:schemeClr val="tx1"/>
                </a:solidFill>
                <a:effectLst/>
                <a:latin typeface="+mn-lt"/>
                <a:ea typeface="Calibri" pitchFamily="34" charset="0"/>
                <a:cs typeface="Times New Roman" pitchFamily="18" charset="0"/>
              </a:rPr>
              <a:t>өлөштән </a:t>
            </a:r>
            <a:r>
              <a:rPr kumimoji="0" lang="ru-RU" sz="2400" b="1" i="0" u="none" strike="noStrike" cap="none" normalizeH="0" baseline="0" dirty="0">
                <a:ln>
                  <a:noFill/>
                </a:ln>
                <a:solidFill>
                  <a:schemeClr val="tx1"/>
                </a:solidFill>
                <a:effectLst/>
                <a:latin typeface="+mn-lt"/>
                <a:ea typeface="Calibri" pitchFamily="34" charset="0"/>
                <a:cs typeface="Times New Roman" pitchFamily="18" charset="0"/>
              </a:rPr>
              <a:t>тора:</a:t>
            </a:r>
            <a:endParaRPr kumimoji="0" lang="ru-RU" sz="2400" b="1"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1.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Башҡорт теленән дәүләт йомғаҡлау аттестацияһы эшендә тикшерелә торған уҡыусыларҙың әҙерлек кимәленә талаптар</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a:t>
            </a:r>
            <a:endParaRPr kumimoji="0" lang="ru-RU" sz="24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2.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Башҡорт теленән дәүләт йомғаҡлау аттестацияһы эшендә тикшерелә торған йөкмәтке элементтары</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a:t>
            </a:r>
            <a:endParaRPr kumimoji="0" lang="ru-RU" sz="2400" b="0" i="0"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177772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3798870492"/>
              </p:ext>
            </p:extLst>
          </p:nvPr>
        </p:nvGraphicFramePr>
        <p:xfrm>
          <a:off x="270544" y="649321"/>
          <a:ext cx="8598679" cy="4022368"/>
        </p:xfrm>
        <a:graphic>
          <a:graphicData uri="http://schemas.openxmlformats.org/drawingml/2006/table">
            <a:tbl>
              <a:tblPr/>
              <a:tblGrid>
                <a:gridCol w="876842">
                  <a:extLst>
                    <a:ext uri="{9D8B030D-6E8A-4147-A177-3AD203B41FA5}">
                      <a16:colId xmlns:a16="http://schemas.microsoft.com/office/drawing/2014/main" val="20000"/>
                    </a:ext>
                  </a:extLst>
                </a:gridCol>
                <a:gridCol w="7721837">
                  <a:extLst>
                    <a:ext uri="{9D8B030D-6E8A-4147-A177-3AD203B41FA5}">
                      <a16:colId xmlns:a16="http://schemas.microsoft.com/office/drawing/2014/main" val="20001"/>
                    </a:ext>
                  </a:extLst>
                </a:gridCol>
              </a:tblGrid>
              <a:tr h="249210">
                <a:tc>
                  <a:txBody>
                    <a:bodyPr/>
                    <a:lstStyle/>
                    <a:p>
                      <a:pPr algn="just">
                        <a:lnSpc>
                          <a:spcPct val="100000"/>
                        </a:lnSpc>
                        <a:spcAft>
                          <a:spcPts val="0"/>
                        </a:spcAft>
                      </a:pPr>
                      <a:r>
                        <a:rPr lang="tt-RU" sz="1400" b="1" dirty="0">
                          <a:latin typeface="Times New Roman"/>
                          <a:ea typeface="Calibri"/>
                          <a:cs typeface="Times New Roman"/>
                        </a:rPr>
                        <a:t>Талаптың коды</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400" b="1" dirty="0">
                          <a:latin typeface="Times New Roman"/>
                          <a:ea typeface="Calibri"/>
                          <a:cs typeface="Times New Roman"/>
                        </a:rPr>
                        <a:t>Талаптар</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4728">
                <a:tc>
                  <a:txBody>
                    <a:bodyPr/>
                    <a:lstStyle/>
                    <a:p>
                      <a:pPr algn="just">
                        <a:lnSpc>
                          <a:spcPct val="100000"/>
                        </a:lnSpc>
                        <a:spcAft>
                          <a:spcPts val="0"/>
                        </a:spcAft>
                      </a:pPr>
                      <a:r>
                        <a:rPr lang="tt-RU" sz="1400" b="1" dirty="0">
                          <a:latin typeface="Times New Roman"/>
                          <a:ea typeface="Calibri"/>
                          <a:cs typeface="Times New Roman"/>
                        </a:rPr>
                        <a:t>1</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400" b="1" dirty="0">
                          <a:latin typeface="Times New Roman"/>
                          <a:ea typeface="Calibri"/>
                          <a:cs typeface="Times New Roman"/>
                        </a:rPr>
                        <a:t>Белергә/аңларға</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4728">
                <a:tc>
                  <a:txBody>
                    <a:bodyPr/>
                    <a:lstStyle/>
                    <a:p>
                      <a:pPr algn="just">
                        <a:lnSpc>
                          <a:spcPct val="100000"/>
                        </a:lnSpc>
                        <a:spcAft>
                          <a:spcPts val="0"/>
                        </a:spcAft>
                      </a:pPr>
                      <a:r>
                        <a:rPr lang="tt-RU" sz="1400" dirty="0">
                          <a:latin typeface="Times New Roman"/>
                          <a:ea typeface="Calibri"/>
                          <a:cs typeface="Times New Roman"/>
                        </a:rPr>
                        <a:t>1.1</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ba-RU" sz="1400" dirty="0">
                          <a:latin typeface="Times New Roman"/>
                          <a:ea typeface="Calibri"/>
                          <a:cs typeface="Times New Roman"/>
                        </a:rPr>
                        <a:t>Башҡорт теленең функциональ тәбиғәтен</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4728">
                <a:tc>
                  <a:txBody>
                    <a:bodyPr/>
                    <a:lstStyle/>
                    <a:p>
                      <a:pPr algn="just">
                        <a:lnSpc>
                          <a:spcPct val="100000"/>
                        </a:lnSpc>
                        <a:spcAft>
                          <a:spcPts val="0"/>
                        </a:spcAft>
                      </a:pPr>
                      <a:r>
                        <a:rPr lang="tt-RU" sz="1400">
                          <a:latin typeface="Times New Roman"/>
                          <a:ea typeface="Calibri"/>
                          <a:cs typeface="Times New Roman"/>
                        </a:rPr>
                        <a:t>1.2</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71875" algn="l"/>
                        </a:tabLst>
                      </a:pPr>
                      <a:r>
                        <a:rPr lang="ba-RU" sz="1400" dirty="0">
                          <a:latin typeface="Times New Roman"/>
                          <a:ea typeface="Calibri"/>
                          <a:cs typeface="Times New Roman"/>
                        </a:rPr>
                        <a:t>Башҡорт теленең фонетик системаһын</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4728">
                <a:tc>
                  <a:txBody>
                    <a:bodyPr/>
                    <a:lstStyle/>
                    <a:p>
                      <a:pPr algn="just">
                        <a:lnSpc>
                          <a:spcPct val="100000"/>
                        </a:lnSpc>
                        <a:spcAft>
                          <a:spcPts val="0"/>
                        </a:spcAft>
                      </a:pPr>
                      <a:r>
                        <a:rPr lang="tt-RU" sz="1400">
                          <a:latin typeface="Times New Roman"/>
                          <a:ea typeface="Calibri"/>
                          <a:cs typeface="Times New Roman"/>
                        </a:rPr>
                        <a:t>1.3</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ba-RU" sz="1400" dirty="0">
                          <a:latin typeface="Times New Roman"/>
                          <a:ea typeface="Calibri"/>
                          <a:cs typeface="Times New Roman"/>
                        </a:rPr>
                        <a:t>Башҡорт теленең лексик үҙенсәлектәрен</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4728">
                <a:tc>
                  <a:txBody>
                    <a:bodyPr/>
                    <a:lstStyle/>
                    <a:p>
                      <a:pPr algn="just">
                        <a:lnSpc>
                          <a:spcPct val="100000"/>
                        </a:lnSpc>
                        <a:spcAft>
                          <a:spcPts val="0"/>
                        </a:spcAft>
                      </a:pPr>
                      <a:r>
                        <a:rPr lang="tt-RU" sz="1400">
                          <a:latin typeface="Times New Roman"/>
                          <a:ea typeface="Calibri"/>
                          <a:cs typeface="Times New Roman"/>
                        </a:rPr>
                        <a:t>1.4.</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ba-RU" sz="1400" dirty="0">
                          <a:latin typeface="Times New Roman"/>
                          <a:ea typeface="Calibri"/>
                          <a:cs typeface="Times New Roman"/>
                        </a:rPr>
                        <a:t>Башҡорт теленең һүҙ төҙөлөшөн</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4728">
                <a:tc>
                  <a:txBody>
                    <a:bodyPr/>
                    <a:lstStyle/>
                    <a:p>
                      <a:pPr algn="just">
                        <a:lnSpc>
                          <a:spcPct val="100000"/>
                        </a:lnSpc>
                        <a:spcAft>
                          <a:spcPts val="0"/>
                        </a:spcAft>
                      </a:pPr>
                      <a:r>
                        <a:rPr lang="tt-RU" sz="1400">
                          <a:latin typeface="Times New Roman"/>
                          <a:ea typeface="Calibri"/>
                          <a:cs typeface="Times New Roman"/>
                        </a:rPr>
                        <a:t>1.5. </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ba-RU" sz="1400" dirty="0">
                          <a:latin typeface="Times New Roman"/>
                          <a:ea typeface="Calibri"/>
                          <a:cs typeface="Times New Roman"/>
                        </a:rPr>
                        <a:t>Башҡорт теленең һүҙ төркөмдәрен, уларҙың һәр береһенә хас тел сифаттарын</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4728">
                <a:tc>
                  <a:txBody>
                    <a:bodyPr/>
                    <a:lstStyle/>
                    <a:p>
                      <a:pPr algn="just">
                        <a:lnSpc>
                          <a:spcPct val="100000"/>
                        </a:lnSpc>
                        <a:spcAft>
                          <a:spcPts val="0"/>
                        </a:spcAft>
                      </a:pPr>
                      <a:r>
                        <a:rPr lang="tt-RU" sz="1400">
                          <a:latin typeface="Times New Roman"/>
                          <a:ea typeface="Calibri"/>
                          <a:cs typeface="Times New Roman"/>
                        </a:rPr>
                        <a:t>1.6</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ba-RU" sz="1400" dirty="0">
                          <a:latin typeface="Times New Roman"/>
                          <a:ea typeface="Calibri"/>
                          <a:cs typeface="Times New Roman"/>
                        </a:rPr>
                        <a:t>Башҡорт теленең синтаксик нескәлектәрен</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4728">
                <a:tc>
                  <a:txBody>
                    <a:bodyPr/>
                    <a:lstStyle/>
                    <a:p>
                      <a:pPr algn="just">
                        <a:lnSpc>
                          <a:spcPct val="100000"/>
                        </a:lnSpc>
                        <a:spcAft>
                          <a:spcPts val="0"/>
                        </a:spcAft>
                      </a:pPr>
                      <a:r>
                        <a:rPr lang="tt-RU" sz="1400">
                          <a:latin typeface="Times New Roman"/>
                          <a:ea typeface="Calibri"/>
                          <a:cs typeface="Times New Roman"/>
                        </a:rPr>
                        <a:t>1.7.</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400" dirty="0">
                          <a:latin typeface="Times New Roman"/>
                          <a:ea typeface="Calibri"/>
                          <a:cs typeface="Times New Roman"/>
                        </a:rPr>
                        <a:t>Башҡорт телендә тыныш билдәләрен ҡуйыу ҡағиҙәләрен</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4728">
                <a:tc>
                  <a:txBody>
                    <a:bodyPr/>
                    <a:lstStyle/>
                    <a:p>
                      <a:pPr algn="just">
                        <a:lnSpc>
                          <a:spcPct val="100000"/>
                        </a:lnSpc>
                        <a:spcAft>
                          <a:spcPts val="0"/>
                        </a:spcAft>
                      </a:pPr>
                      <a:r>
                        <a:rPr lang="tt-RU" sz="1400">
                          <a:latin typeface="Times New Roman"/>
                          <a:ea typeface="Calibri"/>
                          <a:cs typeface="Times New Roman"/>
                        </a:rPr>
                        <a:t>1.8.</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400" dirty="0">
                          <a:latin typeface="Times New Roman"/>
                          <a:ea typeface="Calibri"/>
                          <a:cs typeface="Times New Roman"/>
                        </a:rPr>
                        <a:t>Тел берәмектәренә анализ яһай (фонетик, лексик, морфологик, синтаксик анализ)</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4728">
                <a:tc>
                  <a:txBody>
                    <a:bodyPr/>
                    <a:lstStyle/>
                    <a:p>
                      <a:pPr algn="just">
                        <a:lnSpc>
                          <a:spcPct val="100000"/>
                        </a:lnSpc>
                        <a:spcAft>
                          <a:spcPts val="0"/>
                        </a:spcAft>
                      </a:pPr>
                      <a:r>
                        <a:rPr lang="tt-RU" sz="1400">
                          <a:latin typeface="Times New Roman"/>
                          <a:ea typeface="Calibri"/>
                          <a:cs typeface="Times New Roman"/>
                        </a:rPr>
                        <a:t>1.9.</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400" dirty="0">
                          <a:latin typeface="Times New Roman"/>
                          <a:ea typeface="Calibri"/>
                          <a:cs typeface="Times New Roman"/>
                        </a:rPr>
                        <a:t>Лингвистик терминдарға билдәләмә бирә.</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4728">
                <a:tc>
                  <a:txBody>
                    <a:bodyPr/>
                    <a:lstStyle/>
                    <a:p>
                      <a:pPr algn="just">
                        <a:lnSpc>
                          <a:spcPct val="100000"/>
                        </a:lnSpc>
                        <a:spcAft>
                          <a:spcPts val="0"/>
                        </a:spcAft>
                      </a:pPr>
                      <a:r>
                        <a:rPr lang="tt-RU" sz="1400" b="1">
                          <a:latin typeface="Times New Roman"/>
                          <a:ea typeface="Calibri"/>
                          <a:cs typeface="Times New Roman"/>
                        </a:rPr>
                        <a:t>2</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400" b="1" dirty="0">
                          <a:latin typeface="Times New Roman"/>
                          <a:ea typeface="Calibri"/>
                          <a:cs typeface="Times New Roman"/>
                        </a:rPr>
                        <a:t>Яҙыу </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4728">
                <a:tc>
                  <a:txBody>
                    <a:bodyPr/>
                    <a:lstStyle/>
                    <a:p>
                      <a:pPr algn="just">
                        <a:lnSpc>
                          <a:spcPct val="100000"/>
                        </a:lnSpc>
                        <a:spcAft>
                          <a:spcPts val="0"/>
                        </a:spcAft>
                      </a:pPr>
                      <a:r>
                        <a:rPr lang="tt-RU" sz="1400">
                          <a:latin typeface="Times New Roman"/>
                          <a:ea typeface="Calibri"/>
                          <a:cs typeface="Times New Roman"/>
                        </a:rPr>
                        <a:t>2.1</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400" dirty="0">
                          <a:latin typeface="Times New Roman"/>
                          <a:ea typeface="Calibri"/>
                          <a:cs typeface="Times New Roman"/>
                        </a:rPr>
                        <a:t>Яҙмала башҡорт теленең орфографик нормаларын һаҡлау.</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4728">
                <a:tc>
                  <a:txBody>
                    <a:bodyPr/>
                    <a:lstStyle/>
                    <a:p>
                      <a:pPr algn="just">
                        <a:lnSpc>
                          <a:spcPct val="100000"/>
                        </a:lnSpc>
                        <a:spcAft>
                          <a:spcPts val="0"/>
                        </a:spcAft>
                      </a:pPr>
                      <a:r>
                        <a:rPr lang="tt-RU" sz="1400">
                          <a:latin typeface="Times New Roman"/>
                          <a:ea typeface="Calibri"/>
                          <a:cs typeface="Times New Roman"/>
                        </a:rPr>
                        <a:t>2.2</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400" dirty="0">
                          <a:latin typeface="Times New Roman"/>
                          <a:ea typeface="Calibri"/>
                          <a:cs typeface="Times New Roman"/>
                        </a:rPr>
                        <a:t>Яҙмала башҡорт теленең орфографик принциптарына таяныу.</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4728">
                <a:tc>
                  <a:txBody>
                    <a:bodyPr/>
                    <a:lstStyle/>
                    <a:p>
                      <a:pPr algn="just">
                        <a:lnSpc>
                          <a:spcPct val="100000"/>
                        </a:lnSpc>
                        <a:spcAft>
                          <a:spcPts val="0"/>
                        </a:spcAft>
                      </a:pPr>
                      <a:r>
                        <a:rPr lang="tt-RU" sz="1400">
                          <a:latin typeface="Times New Roman"/>
                          <a:ea typeface="Calibri"/>
                          <a:cs typeface="Times New Roman"/>
                        </a:rPr>
                        <a:t>2.3</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400" dirty="0">
                          <a:latin typeface="Times New Roman"/>
                          <a:ea typeface="Calibri"/>
                          <a:cs typeface="Times New Roman"/>
                        </a:rPr>
                        <a:t>Яҙмала пунктуацион хаталар ебәрмәү.</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4728">
                <a:tc>
                  <a:txBody>
                    <a:bodyPr/>
                    <a:lstStyle/>
                    <a:p>
                      <a:pPr algn="just">
                        <a:lnSpc>
                          <a:spcPct val="100000"/>
                        </a:lnSpc>
                        <a:spcAft>
                          <a:spcPts val="0"/>
                        </a:spcAft>
                      </a:pPr>
                      <a:r>
                        <a:rPr lang="tt-RU" sz="1400">
                          <a:latin typeface="Times New Roman"/>
                          <a:ea typeface="Calibri"/>
                          <a:cs typeface="Times New Roman"/>
                        </a:rPr>
                        <a:t>2.4</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400" dirty="0">
                          <a:latin typeface="Times New Roman"/>
                          <a:ea typeface="Calibri"/>
                          <a:cs typeface="Times New Roman"/>
                        </a:rPr>
                        <a:t>Яҙмала төрлө тел-һүрәтләү сараларын актив ҡулланыу.</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4728">
                <a:tc>
                  <a:txBody>
                    <a:bodyPr/>
                    <a:lstStyle/>
                    <a:p>
                      <a:pPr algn="just">
                        <a:lnSpc>
                          <a:spcPct val="100000"/>
                        </a:lnSpc>
                        <a:spcAft>
                          <a:spcPts val="0"/>
                        </a:spcAft>
                      </a:pPr>
                      <a:r>
                        <a:rPr lang="tt-RU" sz="1400">
                          <a:latin typeface="Times New Roman"/>
                          <a:ea typeface="Calibri"/>
                          <a:cs typeface="Times New Roman"/>
                        </a:rPr>
                        <a:t>2.5</a:t>
                      </a:r>
                      <a:endParaRPr lang="ru-RU" sz="140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400" dirty="0">
                          <a:latin typeface="Times New Roman"/>
                          <a:ea typeface="Calibri"/>
                          <a:cs typeface="Times New Roman"/>
                        </a:rPr>
                        <a:t>Фекерен яҙмала дәлилләй алыу, уны эҙмә-эҙлекле текст формаһында тәҡдим итеү.</a:t>
                      </a:r>
                      <a:endParaRPr lang="ru-RU" sz="1400" dirty="0">
                        <a:latin typeface="Calibri"/>
                        <a:ea typeface="Calibri"/>
                        <a:cs typeface="Times New Roman"/>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48129" name="Rectangle 1"/>
          <p:cNvSpPr>
            <a:spLocks noChangeArrowheads="1"/>
          </p:cNvSpPr>
          <p:nvPr/>
        </p:nvSpPr>
        <p:spPr bwMode="auto">
          <a:xfrm>
            <a:off x="156255" y="36506"/>
            <a:ext cx="871296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tab pos="3571875" algn="l"/>
              </a:tabLst>
            </a:pPr>
            <a:r>
              <a:rPr kumimoji="0" lang="ru-RU" sz="14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Башҡорт теленән дәүләт йомғаҡлау аттестацияһы эшендә тикшерелә торған уҡыусыларҙың әҙерлек кимәленә талаптар</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7772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1922045826"/>
              </p:ext>
            </p:extLst>
          </p:nvPr>
        </p:nvGraphicFramePr>
        <p:xfrm>
          <a:off x="323528" y="396664"/>
          <a:ext cx="8549928" cy="4233124"/>
        </p:xfrm>
        <a:graphic>
          <a:graphicData uri="http://schemas.openxmlformats.org/drawingml/2006/table">
            <a:tbl>
              <a:tblPr/>
              <a:tblGrid>
                <a:gridCol w="1521598">
                  <a:extLst>
                    <a:ext uri="{9D8B030D-6E8A-4147-A177-3AD203B41FA5}">
                      <a16:colId xmlns:a16="http://schemas.microsoft.com/office/drawing/2014/main" val="20000"/>
                    </a:ext>
                  </a:extLst>
                </a:gridCol>
                <a:gridCol w="7028330">
                  <a:extLst>
                    <a:ext uri="{9D8B030D-6E8A-4147-A177-3AD203B41FA5}">
                      <a16:colId xmlns:a16="http://schemas.microsoft.com/office/drawing/2014/main" val="20001"/>
                    </a:ext>
                  </a:extLst>
                </a:gridCol>
              </a:tblGrid>
              <a:tr h="677333">
                <a:tc>
                  <a:txBody>
                    <a:bodyPr/>
                    <a:lstStyle/>
                    <a:p>
                      <a:pPr algn="just">
                        <a:lnSpc>
                          <a:spcPct val="100000"/>
                        </a:lnSpc>
                        <a:spcAft>
                          <a:spcPts val="0"/>
                        </a:spcAft>
                      </a:pPr>
                      <a:r>
                        <a:rPr lang="tt-RU" sz="1600" b="1" dirty="0">
                          <a:latin typeface="Times New Roman"/>
                          <a:ea typeface="Calibri"/>
                          <a:cs typeface="Times New Roman"/>
                        </a:rPr>
                        <a:t>Контроль-үлсәү материалының коды</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b="1">
                          <a:latin typeface="Times New Roman"/>
                          <a:ea typeface="Calibri"/>
                          <a:cs typeface="Times New Roman"/>
                        </a:rPr>
                        <a:t>Тикшерелә торған материалдың йөкмәткеһе</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778">
                <a:tc>
                  <a:txBody>
                    <a:bodyPr/>
                    <a:lstStyle/>
                    <a:p>
                      <a:pPr algn="just">
                        <a:lnSpc>
                          <a:spcPct val="100000"/>
                        </a:lnSpc>
                        <a:spcAft>
                          <a:spcPts val="0"/>
                        </a:spcAft>
                      </a:pPr>
                      <a:r>
                        <a:rPr lang="tt-RU" sz="1600" b="1" dirty="0">
                          <a:latin typeface="Times New Roman"/>
                          <a:ea typeface="Calibri"/>
                          <a:cs typeface="Times New Roman"/>
                        </a:rPr>
                        <a:t>1</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b="1">
                          <a:latin typeface="Times New Roman"/>
                          <a:ea typeface="Calibri"/>
                          <a:cs typeface="Times New Roman"/>
                        </a:rPr>
                        <a:t>Тел материалы</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778">
                <a:tc>
                  <a:txBody>
                    <a:bodyPr/>
                    <a:lstStyle/>
                    <a:p>
                      <a:pPr algn="just">
                        <a:lnSpc>
                          <a:spcPct val="100000"/>
                        </a:lnSpc>
                        <a:spcAft>
                          <a:spcPts val="0"/>
                        </a:spcAft>
                      </a:pPr>
                      <a:r>
                        <a:rPr lang="tt-RU" sz="1600">
                          <a:latin typeface="Times New Roman"/>
                          <a:ea typeface="Calibri"/>
                          <a:cs typeface="Times New Roman"/>
                        </a:rPr>
                        <a:t>1.1</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latin typeface="Times New Roman"/>
                          <a:ea typeface="Calibri"/>
                          <a:cs typeface="Times New Roman"/>
                        </a:rPr>
                        <a:t>Фонетика. Башҡорт телендә өндәр системаһы.</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5778">
                <a:tc>
                  <a:txBody>
                    <a:bodyPr/>
                    <a:lstStyle/>
                    <a:p>
                      <a:pPr algn="just">
                        <a:lnSpc>
                          <a:spcPct val="100000"/>
                        </a:lnSpc>
                        <a:spcAft>
                          <a:spcPts val="0"/>
                        </a:spcAft>
                      </a:pPr>
                      <a:r>
                        <a:rPr lang="tt-RU" sz="1600">
                          <a:latin typeface="Times New Roman"/>
                          <a:ea typeface="Calibri"/>
                          <a:cs typeface="Times New Roman"/>
                        </a:rPr>
                        <a:t>1.2</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latin typeface="Times New Roman"/>
                          <a:ea typeface="Calibri"/>
                          <a:cs typeface="Times New Roman"/>
                        </a:rPr>
                        <a:t>Лексикология. Башҡорт теленең һүҙлек составы.</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5778">
                <a:tc>
                  <a:txBody>
                    <a:bodyPr/>
                    <a:lstStyle/>
                    <a:p>
                      <a:pPr algn="just">
                        <a:lnSpc>
                          <a:spcPct val="100000"/>
                        </a:lnSpc>
                        <a:spcAft>
                          <a:spcPts val="0"/>
                        </a:spcAft>
                      </a:pPr>
                      <a:r>
                        <a:rPr lang="tt-RU" sz="1600">
                          <a:latin typeface="Times New Roman"/>
                          <a:ea typeface="Calibri"/>
                          <a:cs typeface="Times New Roman"/>
                        </a:rPr>
                        <a:t>1.3</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ba-RU" sz="1600" dirty="0">
                          <a:latin typeface="Times New Roman"/>
                          <a:ea typeface="Calibri"/>
                          <a:cs typeface="Times New Roman"/>
                        </a:rPr>
                        <a:t>Һүҙьяһалыш. Башҡорт телендә һүҙьяһалыш юлдары.</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5778">
                <a:tc>
                  <a:txBody>
                    <a:bodyPr/>
                    <a:lstStyle/>
                    <a:p>
                      <a:pPr algn="just">
                        <a:lnSpc>
                          <a:spcPct val="100000"/>
                        </a:lnSpc>
                        <a:spcAft>
                          <a:spcPts val="0"/>
                        </a:spcAft>
                      </a:pPr>
                      <a:r>
                        <a:rPr lang="tt-RU" sz="1600">
                          <a:latin typeface="Times New Roman"/>
                          <a:ea typeface="Calibri"/>
                          <a:cs typeface="Times New Roman"/>
                        </a:rPr>
                        <a:t>1.4.</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latin typeface="Times New Roman"/>
                          <a:ea typeface="Calibri"/>
                          <a:cs typeface="Times New Roman"/>
                        </a:rPr>
                        <a:t>Морфология. Башҡорт телендә һүҙ төркөмдәре.</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7492">
                <a:tc>
                  <a:txBody>
                    <a:bodyPr/>
                    <a:lstStyle/>
                    <a:p>
                      <a:pPr algn="just">
                        <a:lnSpc>
                          <a:spcPct val="100000"/>
                        </a:lnSpc>
                        <a:spcAft>
                          <a:spcPts val="0"/>
                        </a:spcAft>
                      </a:pPr>
                      <a:r>
                        <a:rPr lang="tt-RU" sz="1600" dirty="0">
                          <a:latin typeface="Times New Roman"/>
                          <a:ea typeface="Calibri"/>
                          <a:cs typeface="Times New Roman"/>
                        </a:rPr>
                        <a:t>1.5. </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latin typeface="Times New Roman"/>
                          <a:ea typeface="Calibri"/>
                          <a:cs typeface="Times New Roman"/>
                        </a:rPr>
                        <a:t>Синтаксис. Ябай һөйләм синтаксисы. Ҡушма һөйләм синтаксисы.</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8032">
                <a:tc>
                  <a:txBody>
                    <a:bodyPr/>
                    <a:lstStyle/>
                    <a:p>
                      <a:pPr algn="just">
                        <a:lnSpc>
                          <a:spcPct val="100000"/>
                        </a:lnSpc>
                        <a:spcAft>
                          <a:spcPts val="0"/>
                        </a:spcAft>
                      </a:pPr>
                      <a:r>
                        <a:rPr lang="tt-RU" sz="1600">
                          <a:latin typeface="Times New Roman"/>
                          <a:ea typeface="Calibri"/>
                          <a:cs typeface="Times New Roman"/>
                        </a:rPr>
                        <a:t>1.6</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latin typeface="Times New Roman"/>
                          <a:ea typeface="Calibri"/>
                          <a:cs typeface="Times New Roman"/>
                        </a:rPr>
                        <a:t>Пунктуация. Башҡорт телендә тыныш билдәләрен ҡуйыу ҡағиҙәләре.</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6024">
                <a:tc>
                  <a:txBody>
                    <a:bodyPr/>
                    <a:lstStyle/>
                    <a:p>
                      <a:pPr algn="just">
                        <a:lnSpc>
                          <a:spcPct val="100000"/>
                        </a:lnSpc>
                        <a:spcAft>
                          <a:spcPts val="0"/>
                        </a:spcAft>
                      </a:pPr>
                      <a:r>
                        <a:rPr lang="tt-RU" sz="1600">
                          <a:latin typeface="Times New Roman"/>
                          <a:ea typeface="Calibri"/>
                          <a:cs typeface="Times New Roman"/>
                        </a:rPr>
                        <a:t>1.7.</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latin typeface="Times New Roman"/>
                          <a:ea typeface="Calibri"/>
                          <a:cs typeface="Times New Roman"/>
                        </a:rPr>
                        <a:t>Башҡорт телендә тел берәмектәренә анализ төрҙәре (фонетик, лексик, морфологик, синтаксик).</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5778">
                <a:tc>
                  <a:txBody>
                    <a:bodyPr/>
                    <a:lstStyle/>
                    <a:p>
                      <a:pPr algn="just">
                        <a:lnSpc>
                          <a:spcPct val="100000"/>
                        </a:lnSpc>
                        <a:spcAft>
                          <a:spcPts val="0"/>
                        </a:spcAft>
                      </a:pPr>
                      <a:r>
                        <a:rPr lang="tt-RU" sz="1600" b="1">
                          <a:latin typeface="Times New Roman"/>
                          <a:ea typeface="Calibri"/>
                          <a:cs typeface="Times New Roman"/>
                        </a:rPr>
                        <a:t>2</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b="1" dirty="0">
                          <a:latin typeface="Times New Roman"/>
                          <a:ea typeface="Calibri"/>
                          <a:cs typeface="Times New Roman"/>
                        </a:rPr>
                        <a:t>Яҙыу</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5778">
                <a:tc>
                  <a:txBody>
                    <a:bodyPr/>
                    <a:lstStyle/>
                    <a:p>
                      <a:pPr algn="just">
                        <a:lnSpc>
                          <a:spcPct val="100000"/>
                        </a:lnSpc>
                        <a:spcAft>
                          <a:spcPts val="0"/>
                        </a:spcAft>
                      </a:pPr>
                      <a:r>
                        <a:rPr lang="tt-RU" sz="1600">
                          <a:latin typeface="Times New Roman"/>
                          <a:ea typeface="Calibri"/>
                          <a:cs typeface="Times New Roman"/>
                        </a:rPr>
                        <a:t>2.1.</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latin typeface="Times New Roman"/>
                          <a:ea typeface="Calibri"/>
                          <a:cs typeface="Times New Roman"/>
                        </a:rPr>
                        <a:t>Башҡорт теленең орфографик нормалары.</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5778">
                <a:tc>
                  <a:txBody>
                    <a:bodyPr/>
                    <a:lstStyle/>
                    <a:p>
                      <a:pPr algn="just">
                        <a:lnSpc>
                          <a:spcPct val="100000"/>
                        </a:lnSpc>
                        <a:spcAft>
                          <a:spcPts val="0"/>
                        </a:spcAft>
                      </a:pPr>
                      <a:r>
                        <a:rPr lang="tt-RU" sz="1600">
                          <a:latin typeface="Times New Roman"/>
                          <a:ea typeface="Calibri"/>
                          <a:cs typeface="Times New Roman"/>
                        </a:rPr>
                        <a:t>2.2. </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latin typeface="Times New Roman"/>
                          <a:ea typeface="Calibri"/>
                          <a:cs typeface="Times New Roman"/>
                        </a:rPr>
                        <a:t>Башҡорт теленең орфографик принциптары.</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5778">
                <a:tc>
                  <a:txBody>
                    <a:bodyPr/>
                    <a:lstStyle/>
                    <a:p>
                      <a:pPr algn="just">
                        <a:lnSpc>
                          <a:spcPct val="100000"/>
                        </a:lnSpc>
                        <a:spcAft>
                          <a:spcPts val="0"/>
                        </a:spcAft>
                      </a:pPr>
                      <a:r>
                        <a:rPr lang="tt-RU" sz="1600">
                          <a:latin typeface="Times New Roman"/>
                          <a:ea typeface="Calibri"/>
                          <a:cs typeface="Times New Roman"/>
                        </a:rPr>
                        <a:t>2.3.</a:t>
                      </a:r>
                      <a:endParaRPr lang="ru-RU" sz="160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latin typeface="Times New Roman"/>
                          <a:ea typeface="Calibri"/>
                          <a:cs typeface="Times New Roman"/>
                        </a:rPr>
                        <a:t>Тел-һүрәтләү саралары</a:t>
                      </a:r>
                      <a:endParaRPr lang="ru-RU" sz="1600" dirty="0">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0177" name="Rectangle 1"/>
          <p:cNvSpPr>
            <a:spLocks noChangeArrowheads="1"/>
          </p:cNvSpPr>
          <p:nvPr/>
        </p:nvSpPr>
        <p:spPr bwMode="auto">
          <a:xfrm>
            <a:off x="179512" y="-62733"/>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Башҡорт теленән дәүләт йомғаҡлау аттестацияһы эшендә тикшерелә торған йөкмәтке элементтары</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777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251520" y="915566"/>
            <a:ext cx="8640960" cy="1846659"/>
          </a:xfrm>
          <a:prstGeom prst="rect">
            <a:avLst/>
          </a:prstGeom>
          <a:noFill/>
        </p:spPr>
        <p:txBody>
          <a:bodyPr wrap="square" rtlCol="0">
            <a:spAutoFit/>
          </a:bodyPr>
          <a:lstStyle/>
          <a:p>
            <a:r>
              <a:rPr lang="tt-RU" sz="2400" dirty="0">
                <a:solidFill>
                  <a:schemeClr val="tx1"/>
                </a:solidFill>
                <a:latin typeface="+mn-lt"/>
              </a:rPr>
              <a:t>Уҡытыу рус телендә алып барылған дөйөм белем биреү ойошмаларының  IX синыф уҡыусылары өсөн туған (башҡорт) телдән дәүләт йомғаҡлау аттестацияһын үткәреү өсөн контроль-үлсәү материалдарының  демонстрацион варианты</a:t>
            </a:r>
            <a:endParaRPr lang="ru-RU" sz="24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9" name="TextBox 8"/>
          <p:cNvSpPr txBox="1"/>
          <p:nvPr/>
        </p:nvSpPr>
        <p:spPr>
          <a:xfrm>
            <a:off x="971600" y="1563638"/>
            <a:ext cx="7056784" cy="1938992"/>
          </a:xfrm>
          <a:prstGeom prst="rect">
            <a:avLst/>
          </a:prstGeom>
          <a:noFill/>
        </p:spPr>
        <p:txBody>
          <a:bodyPr wrap="square" rtlCol="0">
            <a:spAutoFit/>
          </a:bodyPr>
          <a:lstStyle/>
          <a:p>
            <a:pPr algn="ctr"/>
            <a:r>
              <a:rPr lang="ba-RU" sz="2400" b="1" dirty="0">
                <a:solidFill>
                  <a:schemeClr val="tx1"/>
                </a:solidFill>
                <a:latin typeface="+mn-lt"/>
              </a:rPr>
              <a:t>IX класс уҡыусылары өсөн туған (башҡорт) телдән дәүләт йомғаҡлау аттестацияһын үткәреү өсөн өлгө (демонстрацион) материалдарҙың үҙенсәлектәре </a:t>
            </a:r>
          </a:p>
          <a:p>
            <a:pPr algn="ctr"/>
            <a:r>
              <a:rPr lang="ru-RU" sz="2400" b="1" dirty="0">
                <a:solidFill>
                  <a:schemeClr val="tx1"/>
                </a:solidFill>
                <a:latin typeface="+mn-lt"/>
                <a:ea typeface="Calibri" pitchFamily="34" charset="0"/>
                <a:cs typeface="Times New Roman" pitchFamily="18" charset="0"/>
              </a:rPr>
              <a:t>(спецификация)</a:t>
            </a:r>
            <a:endParaRPr lang="ru-RU" sz="2400" dirty="0">
              <a:solidFill>
                <a:schemeClr val="tx1"/>
              </a:solidFill>
              <a:latin typeface="+mn-lt"/>
            </a:endParaRPr>
          </a:p>
        </p:txBody>
      </p:sp>
    </p:spTree>
    <p:extLst>
      <p:ext uri="{BB962C8B-B14F-4D97-AF65-F5344CB8AC3E}">
        <p14:creationId xmlns:p14="http://schemas.microsoft.com/office/powerpoint/2010/main" val="317777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10" name="TextBox 9"/>
          <p:cNvSpPr txBox="1"/>
          <p:nvPr/>
        </p:nvSpPr>
        <p:spPr>
          <a:xfrm>
            <a:off x="363046" y="494258"/>
            <a:ext cx="8280920" cy="4154984"/>
          </a:xfrm>
          <a:prstGeom prst="rect">
            <a:avLst/>
          </a:prstGeom>
          <a:noFill/>
        </p:spPr>
        <p:txBody>
          <a:bodyPr wrap="square" rtlCol="0">
            <a:spAutoFit/>
          </a:bodyPr>
          <a:lstStyle/>
          <a:p>
            <a:pPr algn="just"/>
            <a:r>
              <a:rPr lang="tt-RU" sz="2400" dirty="0">
                <a:solidFill>
                  <a:schemeClr val="tx1"/>
                </a:solidFill>
                <a:latin typeface="+mn-lt"/>
              </a:rPr>
              <a:t>Демонстрацион (</a:t>
            </a:r>
            <a:r>
              <a:rPr lang="ba-RU" sz="2400" dirty="0">
                <a:solidFill>
                  <a:schemeClr val="tx1"/>
                </a:solidFill>
                <a:latin typeface="+mn-lt"/>
              </a:rPr>
              <a:t>өлгө) </a:t>
            </a:r>
            <a:r>
              <a:rPr lang="tt-RU" sz="2400" dirty="0">
                <a:solidFill>
                  <a:schemeClr val="tx1"/>
                </a:solidFill>
                <a:latin typeface="+mn-lt"/>
              </a:rPr>
              <a:t>вариант уҡыусыларҙа контроль-үлсәү материалдарының структураһы, эш биремдәренең күләме, формаһы, ҡатмарлылыҡ дәрәжәһе тураһында дөйөм күҙаллау булдырыуҙы күҙ уңында тота. Имтиханға әҙерлек барышында уҡыусыларға белемдәрен өлөшләтә тикшерер өсөн эш биремдәренә яуаптар ҙа тәҡдим ителә. Яуаптарҙы баһалау критерийҙары уҡыусыларҙа һәм, ғөмүмән, киң йәмәғәтселектә яуаптарға ҡуйылған талаптар тураһында күҙаллау тыуҙыра, әҙерлек процесында иғтибар ителәһе мәсьәләләрҙе күтәреп сыға.</a:t>
            </a:r>
            <a:endParaRPr lang="ru-RU" sz="2400" dirty="0">
              <a:solidFill>
                <a:schemeClr val="tx1"/>
              </a:solidFill>
              <a:latin typeface="+mn-lt"/>
            </a:endParaRPr>
          </a:p>
          <a:p>
            <a:pPr algn="just"/>
            <a:endParaRPr lang="ru-RU" sz="2400" dirty="0">
              <a:solidFill>
                <a:schemeClr val="tx1"/>
              </a:solidFill>
              <a:latin typeface="+mn-lt"/>
            </a:endParaRPr>
          </a:p>
        </p:txBody>
      </p:sp>
    </p:spTree>
    <p:extLst>
      <p:ext uri="{BB962C8B-B14F-4D97-AF65-F5344CB8AC3E}">
        <p14:creationId xmlns:p14="http://schemas.microsoft.com/office/powerpoint/2010/main" val="317777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223760" y="339502"/>
            <a:ext cx="8640960" cy="4093428"/>
          </a:xfrm>
          <a:prstGeom prst="rect">
            <a:avLst/>
          </a:prstGeom>
          <a:noFill/>
        </p:spPr>
        <p:txBody>
          <a:bodyPr wrap="square" rtlCol="0">
            <a:spAutoFit/>
          </a:bodyPr>
          <a:lstStyle/>
          <a:p>
            <a:r>
              <a:rPr lang="tt-RU" sz="2000" dirty="0">
                <a:solidFill>
                  <a:schemeClr val="tx1"/>
                </a:solidFill>
                <a:latin typeface="+mn-lt"/>
              </a:rPr>
              <a:t>Башҡорт теленән имтихан ваҡытында уҡыусылар төрлө эш биремдәре башҡаралар. </a:t>
            </a:r>
          </a:p>
          <a:p>
            <a:r>
              <a:rPr lang="tt-RU" sz="2000" dirty="0">
                <a:solidFill>
                  <a:schemeClr val="tx1"/>
                </a:solidFill>
                <a:latin typeface="+mn-lt"/>
              </a:rPr>
              <a:t>Беренсе сиратта тест үтәләр. 1-10-сы һорауҙарға яуап варианттары араһынан 1 генә дөрөҫ яуапты билдәләргә кәрәк, 11-20-се һорауҙарға текст буйынса ҡыҫҡа яуап яҙыу талап ителә.Был һорауҙар уҡыусының башҡорт теле бүлектәрен өйрәнеп (фонетика, лексика, морфология, синтаксис) туплаған теоретик белемен барлай, төрлө тел нормаларының үҙләштереү кимәлен тикшерә.</a:t>
            </a:r>
            <a:endParaRPr lang="ru-RU" sz="2000" dirty="0">
              <a:solidFill>
                <a:schemeClr val="tx1"/>
              </a:solidFill>
              <a:latin typeface="+mn-lt"/>
            </a:endParaRPr>
          </a:p>
          <a:p>
            <a:r>
              <a:rPr lang="tt-RU" sz="2000" dirty="0">
                <a:solidFill>
                  <a:schemeClr val="tx1"/>
                </a:solidFill>
                <a:latin typeface="+mn-lt"/>
              </a:rPr>
              <a:t>21-се биремдең тәбиғәте башҡа. Бында яуап варианттары юҡ, яҙма текст төҙөү өсөн тема бирелә. Уҡыусы шул тел элементының мәғәнәһен асыҡларға тейеш (5-10 һөйләм). Был яҙма текста фекер киңлеге, тел-һүрәтләү саралары ҡулланылышы, грамоталылыҡ мөһим.</a:t>
            </a:r>
          </a:p>
          <a:p>
            <a:r>
              <a:rPr lang="ru-RU" sz="2000" dirty="0" err="1">
                <a:solidFill>
                  <a:schemeClr val="tx1"/>
                </a:solidFill>
                <a:latin typeface="+mn-lt"/>
              </a:rPr>
              <a:t>Бөтә һорауҙарға ла</a:t>
            </a:r>
            <a:r>
              <a:rPr lang="ru-RU" sz="2000" dirty="0">
                <a:solidFill>
                  <a:schemeClr val="tx1"/>
                </a:solidFill>
                <a:latin typeface="+mn-lt"/>
              </a:rPr>
              <a:t> </a:t>
            </a:r>
            <a:r>
              <a:rPr lang="ru-RU" sz="2000" dirty="0" err="1">
                <a:solidFill>
                  <a:schemeClr val="tx1"/>
                </a:solidFill>
                <a:latin typeface="+mn-lt"/>
              </a:rPr>
              <a:t>яуап</a:t>
            </a:r>
            <a:r>
              <a:rPr lang="ru-RU" sz="2000" dirty="0">
                <a:solidFill>
                  <a:schemeClr val="tx1"/>
                </a:solidFill>
                <a:latin typeface="+mn-lt"/>
              </a:rPr>
              <a:t> </a:t>
            </a:r>
            <a:r>
              <a:rPr lang="ru-RU" sz="2000" dirty="0" err="1">
                <a:solidFill>
                  <a:schemeClr val="tx1"/>
                </a:solidFill>
                <a:latin typeface="+mn-lt"/>
              </a:rPr>
              <a:t>бирер</a:t>
            </a:r>
            <a:r>
              <a:rPr lang="ru-RU" sz="2000" dirty="0">
                <a:solidFill>
                  <a:schemeClr val="tx1"/>
                </a:solidFill>
                <a:latin typeface="+mn-lt"/>
              </a:rPr>
              <a:t> </a:t>
            </a:r>
            <a:r>
              <a:rPr lang="ru-RU" sz="2000" dirty="0" err="1">
                <a:solidFill>
                  <a:schemeClr val="tx1"/>
                </a:solidFill>
                <a:latin typeface="+mn-lt"/>
              </a:rPr>
              <a:t>өсөн </a:t>
            </a:r>
            <a:r>
              <a:rPr lang="ru-RU" sz="2000" dirty="0">
                <a:solidFill>
                  <a:schemeClr val="tx1"/>
                </a:solidFill>
                <a:latin typeface="+mn-lt"/>
              </a:rPr>
              <a:t>180 минут </a:t>
            </a:r>
            <a:r>
              <a:rPr lang="ru-RU" sz="2000" dirty="0" err="1">
                <a:solidFill>
                  <a:schemeClr val="tx1"/>
                </a:solidFill>
                <a:latin typeface="+mn-lt"/>
              </a:rPr>
              <a:t>ваҡыт ҡаралған</a:t>
            </a:r>
            <a:r>
              <a:rPr lang="ru-RU" sz="2000" dirty="0">
                <a:solidFill>
                  <a:schemeClr val="tx1"/>
                </a:solidFill>
                <a:latin typeface="+mn-lt"/>
              </a:rPr>
              <a:t>.</a:t>
            </a:r>
            <a:endParaRPr lang="ru-RU" dirty="0"/>
          </a:p>
        </p:txBody>
      </p:sp>
    </p:spTree>
    <p:extLst>
      <p:ext uri="{BB962C8B-B14F-4D97-AF65-F5344CB8AC3E}">
        <p14:creationId xmlns:p14="http://schemas.microsoft.com/office/powerpoint/2010/main" val="3177772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0\инстетут наук\2020\БУКЛЕТ март\переформат\пнг флаг-10.png"/>
          <p:cNvPicPr>
            <a:picLocks noChangeAspect="1" noChangeArrowheads="1"/>
          </p:cNvPicPr>
          <p:nvPr/>
        </p:nvPicPr>
        <p:blipFill>
          <a:blip r:embed="rId2" cstate="print"/>
          <a:srcRect/>
          <a:stretch>
            <a:fillRect/>
          </a:stretch>
        </p:blipFill>
        <p:spPr bwMode="auto">
          <a:xfrm>
            <a:off x="0" y="714344"/>
            <a:ext cx="9144000" cy="71456"/>
          </a:xfrm>
          <a:prstGeom prst="rect">
            <a:avLst/>
          </a:prstGeom>
          <a:noFill/>
        </p:spPr>
      </p:pic>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755576" y="1203598"/>
            <a:ext cx="7848872" cy="2954655"/>
          </a:xfrm>
          <a:prstGeom prst="rect">
            <a:avLst/>
          </a:prstGeom>
          <a:noFill/>
        </p:spPr>
        <p:txBody>
          <a:bodyPr wrap="square" rtlCol="0">
            <a:spAutoFit/>
          </a:bodyPr>
          <a:lstStyle/>
          <a:p>
            <a:pPr lvl="0"/>
            <a:r>
              <a:rPr lang="ba-RU" sz="2800" b="1" dirty="0">
                <a:solidFill>
                  <a:schemeClr val="tx1"/>
                </a:solidFill>
                <a:latin typeface="+mn-lt"/>
              </a:rPr>
              <a:t>Ҡайһы юлдағы һүҙҙәр төркөмөндә хәрефтәр һәм өндәр һаны тап килмәй?</a:t>
            </a:r>
            <a:endParaRPr lang="ru-RU" sz="2800" dirty="0">
              <a:solidFill>
                <a:schemeClr val="tx1"/>
              </a:solidFill>
              <a:latin typeface="+mn-lt"/>
            </a:endParaRPr>
          </a:p>
          <a:p>
            <a:pPr lvl="0"/>
            <a:r>
              <a:rPr lang="ba-RU" sz="2800" dirty="0">
                <a:solidFill>
                  <a:schemeClr val="tx1"/>
                </a:solidFill>
                <a:latin typeface="+mn-lt"/>
              </a:rPr>
              <a:t>а) көньяҡ, балыҡ, тау;</a:t>
            </a:r>
            <a:endParaRPr lang="ru-RU" sz="2800" dirty="0">
              <a:solidFill>
                <a:schemeClr val="tx1"/>
              </a:solidFill>
              <a:latin typeface="+mn-lt"/>
            </a:endParaRPr>
          </a:p>
          <a:p>
            <a:pPr lvl="0"/>
            <a:r>
              <a:rPr lang="ba-RU" sz="2800" dirty="0">
                <a:solidFill>
                  <a:schemeClr val="tx1"/>
                </a:solidFill>
                <a:latin typeface="+mn-lt"/>
              </a:rPr>
              <a:t>б) егет, ҡуян, юл;</a:t>
            </a:r>
            <a:endParaRPr lang="ru-RU" sz="2800" dirty="0">
              <a:solidFill>
                <a:schemeClr val="tx1"/>
              </a:solidFill>
              <a:latin typeface="+mn-lt"/>
            </a:endParaRPr>
          </a:p>
          <a:p>
            <a:pPr lvl="0"/>
            <a:r>
              <a:rPr lang="ba-RU" sz="2800" dirty="0">
                <a:solidFill>
                  <a:schemeClr val="tx1"/>
                </a:solidFill>
                <a:latin typeface="+mn-lt"/>
              </a:rPr>
              <a:t>в) төньяк, кейек, ауыл;</a:t>
            </a:r>
            <a:endParaRPr lang="ru-RU" sz="2800" dirty="0">
              <a:solidFill>
                <a:schemeClr val="tx1"/>
              </a:solidFill>
              <a:latin typeface="+mn-lt"/>
            </a:endParaRPr>
          </a:p>
          <a:p>
            <a:pPr lvl="0"/>
            <a:r>
              <a:rPr lang="ba-RU" sz="2800" dirty="0">
                <a:solidFill>
                  <a:schemeClr val="tx1"/>
                </a:solidFill>
                <a:latin typeface="+mn-lt"/>
              </a:rPr>
              <a:t>г) аръяҡ, тейен, йәй.</a:t>
            </a:r>
            <a:endParaRPr lang="ru-RU" sz="28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0\инстетут наук\2020\БУКЛЕТ март\переформат\пнг флаг-10.png"/>
          <p:cNvPicPr>
            <a:picLocks noChangeAspect="1" noChangeArrowheads="1"/>
          </p:cNvPicPr>
          <p:nvPr/>
        </p:nvPicPr>
        <p:blipFill>
          <a:blip r:embed="rId2" cstate="print"/>
          <a:srcRect/>
          <a:stretch>
            <a:fillRect/>
          </a:stretch>
        </p:blipFill>
        <p:spPr bwMode="auto">
          <a:xfrm>
            <a:off x="0" y="714344"/>
            <a:ext cx="9144000" cy="71456"/>
          </a:xfrm>
          <a:prstGeom prst="rect">
            <a:avLst/>
          </a:prstGeom>
          <a:noFill/>
        </p:spPr>
      </p:pic>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755576" y="1203598"/>
            <a:ext cx="7848872" cy="2954655"/>
          </a:xfrm>
          <a:prstGeom prst="rect">
            <a:avLst/>
          </a:prstGeom>
          <a:noFill/>
        </p:spPr>
        <p:txBody>
          <a:bodyPr wrap="square" rtlCol="0">
            <a:spAutoFit/>
          </a:bodyPr>
          <a:lstStyle/>
          <a:p>
            <a:pPr lvl="0"/>
            <a:r>
              <a:rPr lang="ru-RU" sz="2800" b="1" dirty="0" err="1">
                <a:solidFill>
                  <a:schemeClr val="tx1"/>
                </a:solidFill>
                <a:latin typeface="+mn-lt"/>
              </a:rPr>
              <a:t>Билдәле бер</a:t>
            </a:r>
            <a:r>
              <a:rPr lang="ru-RU" sz="2800" b="1" dirty="0">
                <a:solidFill>
                  <a:schemeClr val="tx1"/>
                </a:solidFill>
                <a:latin typeface="+mn-lt"/>
              </a:rPr>
              <a:t> </a:t>
            </a:r>
            <a:r>
              <a:rPr lang="ru-RU" sz="2800" b="1" dirty="0" err="1">
                <a:solidFill>
                  <a:schemeClr val="tx1"/>
                </a:solidFill>
                <a:latin typeface="+mn-lt"/>
              </a:rPr>
              <a:t>урында</a:t>
            </a:r>
            <a:r>
              <a:rPr lang="ru-RU" sz="2800" b="1" dirty="0">
                <a:solidFill>
                  <a:schemeClr val="tx1"/>
                </a:solidFill>
                <a:latin typeface="+mn-lt"/>
              </a:rPr>
              <a:t> </a:t>
            </a:r>
            <a:r>
              <a:rPr lang="ru-RU" sz="2800" b="1" dirty="0" err="1">
                <a:solidFill>
                  <a:schemeClr val="tx1"/>
                </a:solidFill>
                <a:latin typeface="+mn-lt"/>
              </a:rPr>
              <a:t>йәшәгән халыҡ телмәрендә ҡулланылған һүҙҙәр нисек</a:t>
            </a:r>
            <a:r>
              <a:rPr lang="ru-RU" sz="2800" b="1" dirty="0">
                <a:solidFill>
                  <a:schemeClr val="tx1"/>
                </a:solidFill>
                <a:latin typeface="+mn-lt"/>
              </a:rPr>
              <a:t> </a:t>
            </a:r>
            <a:r>
              <a:rPr lang="ru-RU" sz="2800" b="1" dirty="0" err="1">
                <a:solidFill>
                  <a:schemeClr val="tx1"/>
                </a:solidFill>
                <a:latin typeface="+mn-lt"/>
              </a:rPr>
              <a:t>атала</a:t>
            </a:r>
            <a:r>
              <a:rPr lang="ru-RU" sz="2800" b="1" dirty="0">
                <a:solidFill>
                  <a:schemeClr val="tx1"/>
                </a:solidFill>
                <a:latin typeface="+mn-lt"/>
              </a:rPr>
              <a:t>? </a:t>
            </a:r>
          </a:p>
          <a:p>
            <a:pPr lvl="0"/>
            <a:r>
              <a:rPr lang="ba-RU" sz="2800" dirty="0">
                <a:solidFill>
                  <a:schemeClr val="tx1"/>
                </a:solidFill>
                <a:latin typeface="+mn-lt"/>
              </a:rPr>
              <a:t>а) </a:t>
            </a:r>
            <a:r>
              <a:rPr lang="ru-RU" sz="2800" dirty="0">
                <a:solidFill>
                  <a:schemeClr val="tx1"/>
                </a:solidFill>
                <a:latin typeface="+mn-lt"/>
              </a:rPr>
              <a:t>историзм</a:t>
            </a:r>
            <a:r>
              <a:rPr lang="ba-RU" sz="2800" dirty="0">
                <a:solidFill>
                  <a:schemeClr val="tx1"/>
                </a:solidFill>
                <a:latin typeface="+mn-lt"/>
              </a:rPr>
              <a:t>;</a:t>
            </a:r>
            <a:endParaRPr lang="ru-RU" sz="2800" dirty="0">
              <a:solidFill>
                <a:schemeClr val="tx1"/>
              </a:solidFill>
              <a:latin typeface="+mn-lt"/>
            </a:endParaRPr>
          </a:p>
          <a:p>
            <a:pPr lvl="0"/>
            <a:r>
              <a:rPr lang="ba-RU" sz="2800" dirty="0">
                <a:solidFill>
                  <a:schemeClr val="tx1"/>
                </a:solidFill>
                <a:latin typeface="+mn-lt"/>
              </a:rPr>
              <a:t>б) </a:t>
            </a:r>
            <a:r>
              <a:rPr lang="ru-RU" sz="2800" dirty="0">
                <a:solidFill>
                  <a:schemeClr val="tx1"/>
                </a:solidFill>
                <a:latin typeface="+mn-lt"/>
              </a:rPr>
              <a:t>профессионализм</a:t>
            </a:r>
            <a:r>
              <a:rPr lang="ba-RU" sz="2800" dirty="0">
                <a:solidFill>
                  <a:schemeClr val="tx1"/>
                </a:solidFill>
                <a:latin typeface="+mn-lt"/>
              </a:rPr>
              <a:t>;</a:t>
            </a:r>
            <a:endParaRPr lang="ru-RU" sz="2800" dirty="0">
              <a:solidFill>
                <a:schemeClr val="tx1"/>
              </a:solidFill>
              <a:latin typeface="+mn-lt"/>
            </a:endParaRPr>
          </a:p>
          <a:p>
            <a:pPr lvl="0"/>
            <a:r>
              <a:rPr lang="ba-RU" sz="2800" dirty="0">
                <a:solidFill>
                  <a:schemeClr val="tx1"/>
                </a:solidFill>
                <a:latin typeface="+mn-lt"/>
              </a:rPr>
              <a:t>в)</a:t>
            </a:r>
            <a:r>
              <a:rPr lang="ru-RU" sz="2800" dirty="0">
                <a:solidFill>
                  <a:schemeClr val="tx1"/>
                </a:solidFill>
                <a:latin typeface="+mn-lt"/>
              </a:rPr>
              <a:t> диалектизм</a:t>
            </a:r>
            <a:r>
              <a:rPr lang="ba-RU" sz="2800" dirty="0">
                <a:solidFill>
                  <a:schemeClr val="tx1"/>
                </a:solidFill>
                <a:latin typeface="+mn-lt"/>
              </a:rPr>
              <a:t>;</a:t>
            </a:r>
            <a:endParaRPr lang="ru-RU" sz="2800" dirty="0">
              <a:solidFill>
                <a:schemeClr val="tx1"/>
              </a:solidFill>
              <a:latin typeface="+mn-lt"/>
            </a:endParaRPr>
          </a:p>
          <a:p>
            <a:pPr lvl="0"/>
            <a:r>
              <a:rPr lang="ba-RU" sz="2800" dirty="0">
                <a:solidFill>
                  <a:schemeClr val="tx1"/>
                </a:solidFill>
                <a:latin typeface="+mn-lt"/>
              </a:rPr>
              <a:t>г) </a:t>
            </a:r>
            <a:r>
              <a:rPr lang="ru-RU" sz="2800" dirty="0">
                <a:solidFill>
                  <a:schemeClr val="tx1"/>
                </a:solidFill>
                <a:latin typeface="+mn-lt"/>
              </a:rPr>
              <a:t>архаизм</a:t>
            </a:r>
            <a:r>
              <a:rPr lang="ba-RU" sz="2800" dirty="0">
                <a:solidFill>
                  <a:schemeClr val="tx1"/>
                </a:solidFill>
                <a:latin typeface="+mn-lt"/>
              </a:rPr>
              <a:t>.</a:t>
            </a:r>
            <a:r>
              <a:rPr lang="ru-RU" sz="2800" dirty="0">
                <a:solidFill>
                  <a:schemeClr val="tx1"/>
                </a:solidFill>
                <a:latin typeface="+mn-lt"/>
              </a:rPr>
              <a:t> </a:t>
            </a: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0\инстетут наук\2020\БУКЛЕТ март\переформат\пнг флаг-10.png"/>
          <p:cNvPicPr>
            <a:picLocks noChangeAspect="1" noChangeArrowheads="1"/>
          </p:cNvPicPr>
          <p:nvPr/>
        </p:nvPicPr>
        <p:blipFill>
          <a:blip r:embed="rId2" cstate="print"/>
          <a:srcRect/>
          <a:stretch>
            <a:fillRect/>
          </a:stretch>
        </p:blipFill>
        <p:spPr bwMode="auto">
          <a:xfrm>
            <a:off x="0" y="714344"/>
            <a:ext cx="9144000" cy="71456"/>
          </a:xfrm>
          <a:prstGeom prst="rect">
            <a:avLst/>
          </a:prstGeom>
          <a:noFill/>
        </p:spPr>
      </p:pic>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827584" y="987574"/>
            <a:ext cx="7560840" cy="3385542"/>
          </a:xfrm>
          <a:prstGeom prst="rect">
            <a:avLst/>
          </a:prstGeom>
          <a:noFill/>
        </p:spPr>
        <p:txBody>
          <a:bodyPr wrap="square" rtlCol="0">
            <a:spAutoFit/>
          </a:bodyPr>
          <a:lstStyle/>
          <a:p>
            <a:pPr lvl="0"/>
            <a:r>
              <a:rPr lang="ba-RU" sz="2800" b="1" dirty="0">
                <a:solidFill>
                  <a:schemeClr val="tx1"/>
                </a:solidFill>
                <a:latin typeface="+mn-lt"/>
              </a:rPr>
              <a:t>Килтерелгән синонимик рәттә ҡайһы һүҙ стилистик яҡтан нейтраль (доминанта) һанала?</a:t>
            </a:r>
            <a:endParaRPr lang="ru-RU" sz="2800" dirty="0">
              <a:solidFill>
                <a:schemeClr val="tx1"/>
              </a:solidFill>
              <a:latin typeface="+mn-lt"/>
            </a:endParaRPr>
          </a:p>
          <a:p>
            <a:pPr lvl="0"/>
            <a:r>
              <a:rPr lang="ba-RU" sz="2800" dirty="0">
                <a:solidFill>
                  <a:schemeClr val="tx1"/>
                </a:solidFill>
                <a:latin typeface="+mn-lt"/>
              </a:rPr>
              <a:t>а) матур;</a:t>
            </a:r>
            <a:endParaRPr lang="ru-RU" sz="2800" dirty="0">
              <a:solidFill>
                <a:schemeClr val="tx1"/>
              </a:solidFill>
              <a:latin typeface="+mn-lt"/>
            </a:endParaRPr>
          </a:p>
          <a:p>
            <a:pPr lvl="0"/>
            <a:r>
              <a:rPr lang="ba-RU" sz="2800" dirty="0">
                <a:solidFill>
                  <a:schemeClr val="tx1"/>
                </a:solidFill>
                <a:latin typeface="+mn-lt"/>
              </a:rPr>
              <a:t>б) сибәр;</a:t>
            </a:r>
            <a:endParaRPr lang="ru-RU" sz="2800" dirty="0">
              <a:solidFill>
                <a:schemeClr val="tx1"/>
              </a:solidFill>
              <a:latin typeface="+mn-lt"/>
            </a:endParaRPr>
          </a:p>
          <a:p>
            <a:pPr lvl="0"/>
            <a:r>
              <a:rPr lang="ba-RU" sz="2800" dirty="0">
                <a:solidFill>
                  <a:schemeClr val="tx1"/>
                </a:solidFill>
                <a:latin typeface="+mn-lt"/>
              </a:rPr>
              <a:t>в) күркәм;</a:t>
            </a:r>
            <a:endParaRPr lang="ru-RU" sz="2800" dirty="0">
              <a:solidFill>
                <a:schemeClr val="tx1"/>
              </a:solidFill>
              <a:latin typeface="+mn-lt"/>
            </a:endParaRPr>
          </a:p>
          <a:p>
            <a:pPr lvl="0"/>
            <a:r>
              <a:rPr lang="ba-RU" sz="2800" dirty="0">
                <a:solidFill>
                  <a:schemeClr val="tx1"/>
                </a:solidFill>
                <a:latin typeface="+mn-lt"/>
              </a:rPr>
              <a:t>г) гузәл.</a:t>
            </a:r>
            <a:endParaRPr lang="ru-RU" sz="28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0\инстетут наук\2020\БУКЛЕТ март\переформат\пнг флаг-10.png"/>
          <p:cNvPicPr>
            <a:picLocks noChangeAspect="1" noChangeArrowheads="1"/>
          </p:cNvPicPr>
          <p:nvPr/>
        </p:nvPicPr>
        <p:blipFill>
          <a:blip r:embed="rId2" cstate="print"/>
          <a:srcRect/>
          <a:stretch>
            <a:fillRect/>
          </a:stretch>
        </p:blipFill>
        <p:spPr bwMode="auto">
          <a:xfrm>
            <a:off x="0" y="714344"/>
            <a:ext cx="9144000" cy="71456"/>
          </a:xfrm>
          <a:prstGeom prst="rect">
            <a:avLst/>
          </a:prstGeom>
          <a:noFill/>
        </p:spPr>
      </p:pic>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1115616" y="987574"/>
            <a:ext cx="6984776" cy="2677656"/>
          </a:xfrm>
          <a:prstGeom prst="rect">
            <a:avLst/>
          </a:prstGeom>
          <a:noFill/>
        </p:spPr>
        <p:txBody>
          <a:bodyPr wrap="square" rtlCol="0">
            <a:spAutoFit/>
          </a:bodyPr>
          <a:lstStyle/>
          <a:p>
            <a:pPr lvl="0"/>
            <a:r>
              <a:rPr lang="ba-RU" sz="2800" b="1" dirty="0">
                <a:latin typeface="+mn-lt"/>
              </a:rPr>
              <a:t> </a:t>
            </a:r>
            <a:r>
              <a:rPr lang="ba-RU" sz="2800" b="1" dirty="0">
                <a:solidFill>
                  <a:schemeClr val="tx1"/>
                </a:solidFill>
                <a:latin typeface="+mn-lt"/>
              </a:rPr>
              <a:t>Ҡайһы юлда бөтә һүҙҙәр ҙә яһаусы ялғауҙар (аффикстар) ярҙамында яһалған?</a:t>
            </a:r>
            <a:endParaRPr lang="ru-RU" sz="2800" dirty="0">
              <a:solidFill>
                <a:schemeClr val="tx1"/>
              </a:solidFill>
              <a:latin typeface="+mn-lt"/>
            </a:endParaRPr>
          </a:p>
          <a:p>
            <a:pPr lvl="0"/>
            <a:r>
              <a:rPr lang="ba-RU" sz="2800" dirty="0">
                <a:solidFill>
                  <a:schemeClr val="tx1"/>
                </a:solidFill>
                <a:latin typeface="+mj-lt"/>
              </a:rPr>
              <a:t>а)</a:t>
            </a:r>
            <a:r>
              <a:rPr lang="ba-RU" sz="2800" dirty="0">
                <a:solidFill>
                  <a:schemeClr val="tx1"/>
                </a:solidFill>
                <a:latin typeface="+mn-lt"/>
              </a:rPr>
              <a:t> </a:t>
            </a:r>
            <a:r>
              <a:rPr lang="ba-RU" sz="2800" dirty="0">
                <a:solidFill>
                  <a:schemeClr val="tx1"/>
                </a:solidFill>
                <a:latin typeface="+mj-lt"/>
              </a:rPr>
              <a:t>ташсы, ташбаш;</a:t>
            </a:r>
            <a:endParaRPr lang="ru-RU" sz="2800" dirty="0">
              <a:solidFill>
                <a:schemeClr val="tx1"/>
              </a:solidFill>
              <a:latin typeface="+mj-lt"/>
            </a:endParaRPr>
          </a:p>
          <a:p>
            <a:pPr lvl="0"/>
            <a:r>
              <a:rPr lang="ba-RU" sz="2800" dirty="0">
                <a:solidFill>
                  <a:schemeClr val="tx1"/>
                </a:solidFill>
                <a:latin typeface="+mj-lt"/>
              </a:rPr>
              <a:t>б) ашнаҡсы, ашаны;</a:t>
            </a:r>
            <a:endParaRPr lang="ru-RU" sz="2800" dirty="0">
              <a:solidFill>
                <a:schemeClr val="tx1"/>
              </a:solidFill>
              <a:latin typeface="+mj-lt"/>
            </a:endParaRPr>
          </a:p>
          <a:p>
            <a:pPr lvl="0"/>
            <a:r>
              <a:rPr lang="ba-RU" sz="2800" dirty="0">
                <a:solidFill>
                  <a:schemeClr val="tx1"/>
                </a:solidFill>
                <a:latin typeface="+mj-lt"/>
              </a:rPr>
              <a:t>в) эшсе, эшсән;</a:t>
            </a:r>
            <a:endParaRPr lang="ru-RU" sz="2800" dirty="0">
              <a:solidFill>
                <a:schemeClr val="tx1"/>
              </a:solidFill>
              <a:latin typeface="+mj-lt"/>
            </a:endParaRPr>
          </a:p>
          <a:p>
            <a:pPr lvl="0"/>
            <a:r>
              <a:rPr lang="ba-RU" sz="2800" dirty="0">
                <a:solidFill>
                  <a:schemeClr val="tx1"/>
                </a:solidFill>
                <a:latin typeface="+mj-lt"/>
              </a:rPr>
              <a:t>г) ялған, ялдан.</a:t>
            </a:r>
            <a:endParaRPr lang="ru-RU" sz="2800" dirty="0">
              <a:solidFill>
                <a:schemeClr val="tx1"/>
              </a:solidFill>
              <a:latin typeface="+mj-lt"/>
            </a:endParaRPr>
          </a:p>
        </p:txBody>
      </p:sp>
    </p:spTree>
    <p:extLst>
      <p:ext uri="{BB962C8B-B14F-4D97-AF65-F5344CB8AC3E}">
        <p14:creationId xmlns:p14="http://schemas.microsoft.com/office/powerpoint/2010/main" val="3177772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0\инстетут наук\2020\БУКЛЕТ март\переформат\пнг флаг-10.png"/>
          <p:cNvPicPr>
            <a:picLocks noChangeAspect="1" noChangeArrowheads="1"/>
          </p:cNvPicPr>
          <p:nvPr/>
        </p:nvPicPr>
        <p:blipFill>
          <a:blip r:embed="rId2" cstate="print"/>
          <a:srcRect/>
          <a:stretch>
            <a:fillRect/>
          </a:stretch>
        </p:blipFill>
        <p:spPr bwMode="auto">
          <a:xfrm>
            <a:off x="0" y="714344"/>
            <a:ext cx="9144000" cy="71456"/>
          </a:xfrm>
          <a:prstGeom prst="rect">
            <a:avLst/>
          </a:prstGeom>
          <a:noFill/>
        </p:spPr>
      </p:pic>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467544" y="896183"/>
            <a:ext cx="8405912" cy="3693319"/>
          </a:xfrm>
          <a:prstGeom prst="rect">
            <a:avLst/>
          </a:prstGeom>
          <a:noFill/>
        </p:spPr>
        <p:txBody>
          <a:bodyPr wrap="square" rtlCol="0">
            <a:spAutoFit/>
          </a:bodyPr>
          <a:lstStyle/>
          <a:p>
            <a:pPr algn="ctr"/>
            <a:r>
              <a:rPr lang="ba-RU" b="1" dirty="0">
                <a:solidFill>
                  <a:schemeClr val="tx1"/>
                </a:solidFill>
                <a:latin typeface="+mn-lt"/>
              </a:rPr>
              <a:t>Икенсе өлөш</a:t>
            </a:r>
            <a:endParaRPr lang="ru-RU" dirty="0">
              <a:solidFill>
                <a:schemeClr val="tx1"/>
              </a:solidFill>
              <a:latin typeface="+mn-lt"/>
            </a:endParaRPr>
          </a:p>
          <a:p>
            <a:r>
              <a:rPr lang="ba-RU" b="1" dirty="0">
                <a:solidFill>
                  <a:schemeClr val="tx1"/>
                </a:solidFill>
                <a:latin typeface="+mn-lt"/>
              </a:rPr>
              <a:t>	Тексты уҡып сығығыҙ. Текст аҫтындағы һорауҙарға яуап бирегеҙ.</a:t>
            </a:r>
            <a:endParaRPr lang="ru-RU" dirty="0">
              <a:solidFill>
                <a:schemeClr val="tx1"/>
              </a:solidFill>
              <a:latin typeface="+mn-lt"/>
            </a:endParaRPr>
          </a:p>
          <a:p>
            <a:r>
              <a:rPr lang="ba-RU" b="1" dirty="0">
                <a:solidFill>
                  <a:schemeClr val="tx1"/>
                </a:solidFill>
                <a:latin typeface="+mn-lt"/>
              </a:rPr>
              <a:t> </a:t>
            </a:r>
            <a:r>
              <a:rPr lang="ba-RU" dirty="0">
                <a:solidFill>
                  <a:schemeClr val="tx1"/>
                </a:solidFill>
                <a:latin typeface="+mn-lt"/>
              </a:rPr>
              <a:t>(1) </a:t>
            </a:r>
            <a:r>
              <a:rPr lang="ru-RU" dirty="0" err="1">
                <a:solidFill>
                  <a:schemeClr val="tx1"/>
                </a:solidFill>
                <a:latin typeface="+mn-lt"/>
              </a:rPr>
              <a:t>Әҙәм үлер саҡмы </a:t>
            </a:r>
            <a:r>
              <a:rPr lang="ru-RU" dirty="0">
                <a:solidFill>
                  <a:schemeClr val="tx1"/>
                </a:solidFill>
                <a:latin typeface="+mn-lt"/>
              </a:rPr>
              <a:t>ни </a:t>
            </a:r>
            <a:r>
              <a:rPr lang="ru-RU" dirty="0" err="1">
                <a:solidFill>
                  <a:schemeClr val="tx1"/>
                </a:solidFill>
                <a:latin typeface="+mn-lt"/>
              </a:rPr>
              <a:t>инде</a:t>
            </a:r>
            <a:r>
              <a:rPr lang="ru-RU" dirty="0">
                <a:solidFill>
                  <a:schemeClr val="tx1"/>
                </a:solidFill>
                <a:latin typeface="+mn-lt"/>
              </a:rPr>
              <a:t>. </a:t>
            </a:r>
            <a:r>
              <a:rPr lang="ba-RU" dirty="0">
                <a:solidFill>
                  <a:schemeClr val="tx1"/>
                </a:solidFill>
                <a:latin typeface="+mn-lt"/>
              </a:rPr>
              <a:t>(2) </a:t>
            </a:r>
            <a:r>
              <a:rPr lang="ru-RU" dirty="0" err="1">
                <a:solidFill>
                  <a:schemeClr val="tx1"/>
                </a:solidFill>
                <a:latin typeface="+mn-lt"/>
              </a:rPr>
              <a:t>Көн йөҙө аяҙ, </a:t>
            </a:r>
            <a:r>
              <a:rPr lang="ru-RU" dirty="0">
                <a:solidFill>
                  <a:schemeClr val="tx1"/>
                </a:solidFill>
                <a:latin typeface="+mn-lt"/>
              </a:rPr>
              <a:t>ер </a:t>
            </a:r>
            <a:r>
              <a:rPr lang="ru-RU" dirty="0" err="1">
                <a:solidFill>
                  <a:schemeClr val="tx1"/>
                </a:solidFill>
                <a:latin typeface="+mn-lt"/>
              </a:rPr>
              <a:t>йөҙө алсаҡ</a:t>
            </a:r>
            <a:r>
              <a:rPr lang="ru-RU" dirty="0">
                <a:solidFill>
                  <a:schemeClr val="tx1"/>
                </a:solidFill>
                <a:latin typeface="+mn-lt"/>
              </a:rPr>
              <a:t>. </a:t>
            </a:r>
            <a:r>
              <a:rPr lang="ba-RU" dirty="0">
                <a:solidFill>
                  <a:schemeClr val="tx1"/>
                </a:solidFill>
                <a:latin typeface="+mn-lt"/>
              </a:rPr>
              <a:t>(3) </a:t>
            </a:r>
            <a:r>
              <a:rPr lang="ru-RU" dirty="0" err="1">
                <a:solidFill>
                  <a:schemeClr val="tx1"/>
                </a:solidFill>
                <a:latin typeface="+mn-lt"/>
              </a:rPr>
              <a:t>Яңы ҡалҡып килгән бәпкә үләне өҫтөндә яңы морон</a:t>
            </a:r>
            <a:r>
              <a:rPr lang="ru-RU" dirty="0">
                <a:solidFill>
                  <a:schemeClr val="tx1"/>
                </a:solidFill>
                <a:latin typeface="+mn-lt"/>
              </a:rPr>
              <a:t> </a:t>
            </a:r>
            <a:r>
              <a:rPr lang="ru-RU" dirty="0" err="1">
                <a:solidFill>
                  <a:schemeClr val="tx1"/>
                </a:solidFill>
                <a:latin typeface="+mn-lt"/>
              </a:rPr>
              <a:t>төртөп сыҡҡан тауыҡ себештәре сипылдап</a:t>
            </a:r>
            <a:r>
              <a:rPr lang="ru-RU" dirty="0">
                <a:solidFill>
                  <a:schemeClr val="tx1"/>
                </a:solidFill>
                <a:latin typeface="+mn-lt"/>
              </a:rPr>
              <a:t> </a:t>
            </a:r>
            <a:r>
              <a:rPr lang="ru-RU" dirty="0" err="1">
                <a:solidFill>
                  <a:schemeClr val="tx1"/>
                </a:solidFill>
                <a:latin typeface="+mn-lt"/>
              </a:rPr>
              <a:t>йөрөй.</a:t>
            </a:r>
            <a:r>
              <a:rPr lang="ru-RU" dirty="0">
                <a:solidFill>
                  <a:schemeClr val="tx1"/>
                </a:solidFill>
                <a:latin typeface="+mn-lt"/>
              </a:rPr>
              <a:t> </a:t>
            </a:r>
            <a:r>
              <a:rPr lang="ba-RU" dirty="0">
                <a:solidFill>
                  <a:schemeClr val="tx1"/>
                </a:solidFill>
                <a:latin typeface="+mn-lt"/>
              </a:rPr>
              <a:t>(4) </a:t>
            </a:r>
            <a:r>
              <a:rPr lang="ru-RU" dirty="0" err="1">
                <a:solidFill>
                  <a:schemeClr val="tx1"/>
                </a:solidFill>
                <a:latin typeface="+mn-lt"/>
              </a:rPr>
              <a:t>Кәртә башында</a:t>
            </a:r>
            <a:r>
              <a:rPr lang="ru-RU" dirty="0">
                <a:solidFill>
                  <a:schemeClr val="tx1"/>
                </a:solidFill>
                <a:latin typeface="+mn-lt"/>
              </a:rPr>
              <a:t> </a:t>
            </a:r>
            <a:r>
              <a:rPr lang="ru-RU" dirty="0" err="1">
                <a:solidFill>
                  <a:schemeClr val="tx1"/>
                </a:solidFill>
                <a:latin typeface="+mn-lt"/>
              </a:rPr>
              <a:t>ҡысҡырып торған </a:t>
            </a:r>
            <a:r>
              <a:rPr lang="ru-RU" b="1" dirty="0" err="1">
                <a:solidFill>
                  <a:schemeClr val="tx1"/>
                </a:solidFill>
                <a:latin typeface="+mn-lt"/>
              </a:rPr>
              <a:t>йәшкелт</a:t>
            </a:r>
            <a:r>
              <a:rPr lang="ru-RU" dirty="0" err="1">
                <a:solidFill>
                  <a:schemeClr val="tx1"/>
                </a:solidFill>
                <a:latin typeface="+mn-lt"/>
              </a:rPr>
              <a:t> тажлы</a:t>
            </a:r>
            <a:r>
              <a:rPr lang="ru-RU" dirty="0">
                <a:solidFill>
                  <a:schemeClr val="tx1"/>
                </a:solidFill>
                <a:latin typeface="+mn-lt"/>
              </a:rPr>
              <a:t> </a:t>
            </a:r>
            <a:r>
              <a:rPr lang="ru-RU" dirty="0" err="1">
                <a:solidFill>
                  <a:schemeClr val="tx1"/>
                </a:solidFill>
                <a:latin typeface="+mn-lt"/>
              </a:rPr>
              <a:t>ерән әтәс, йөрәгенә сыҙай алмай</a:t>
            </a:r>
            <a:r>
              <a:rPr lang="ru-RU" dirty="0">
                <a:solidFill>
                  <a:schemeClr val="tx1"/>
                </a:solidFill>
                <a:latin typeface="+mn-lt"/>
              </a:rPr>
              <a:t>, </a:t>
            </a:r>
            <a:r>
              <a:rPr lang="ru-RU" dirty="0" err="1">
                <a:solidFill>
                  <a:schemeClr val="tx1"/>
                </a:solidFill>
                <a:latin typeface="+mn-lt"/>
              </a:rPr>
              <a:t>аласыҡ түбәһенә осоп</a:t>
            </a:r>
            <a:r>
              <a:rPr lang="ru-RU" dirty="0">
                <a:solidFill>
                  <a:schemeClr val="tx1"/>
                </a:solidFill>
                <a:latin typeface="+mn-lt"/>
              </a:rPr>
              <a:t> </a:t>
            </a:r>
            <a:r>
              <a:rPr lang="ru-RU" dirty="0" err="1">
                <a:solidFill>
                  <a:schemeClr val="tx1"/>
                </a:solidFill>
                <a:latin typeface="+mn-lt"/>
              </a:rPr>
              <a:t>ҡуна, былай</a:t>
            </a:r>
            <a:r>
              <a:rPr lang="ru-RU" dirty="0">
                <a:solidFill>
                  <a:schemeClr val="tx1"/>
                </a:solidFill>
                <a:latin typeface="+mn-lt"/>
              </a:rPr>
              <a:t> </a:t>
            </a:r>
            <a:r>
              <a:rPr lang="ru-RU" dirty="0" err="1">
                <a:solidFill>
                  <a:schemeClr val="tx1"/>
                </a:solidFill>
                <a:latin typeface="+mn-lt"/>
              </a:rPr>
              <a:t>ҙа оҙон муйынын</a:t>
            </a:r>
            <a:r>
              <a:rPr lang="ru-RU" dirty="0">
                <a:solidFill>
                  <a:schemeClr val="tx1"/>
                </a:solidFill>
                <a:latin typeface="+mn-lt"/>
              </a:rPr>
              <a:t> </a:t>
            </a:r>
            <a:r>
              <a:rPr lang="ru-RU" dirty="0" err="1">
                <a:solidFill>
                  <a:schemeClr val="tx1"/>
                </a:solidFill>
                <a:latin typeface="+mn-lt"/>
              </a:rPr>
              <a:t>тағы ла</a:t>
            </a:r>
            <a:r>
              <a:rPr lang="ru-RU" dirty="0">
                <a:solidFill>
                  <a:schemeClr val="tx1"/>
                </a:solidFill>
                <a:latin typeface="+mn-lt"/>
              </a:rPr>
              <a:t> </a:t>
            </a:r>
            <a:r>
              <a:rPr lang="ru-RU" dirty="0" err="1">
                <a:solidFill>
                  <a:schemeClr val="tx1"/>
                </a:solidFill>
                <a:latin typeface="+mn-lt"/>
              </a:rPr>
              <a:t>һуҙа төшөп, ике</a:t>
            </a:r>
            <a:r>
              <a:rPr lang="ru-RU" dirty="0">
                <a:solidFill>
                  <a:schemeClr val="tx1"/>
                </a:solidFill>
                <a:latin typeface="+mn-lt"/>
              </a:rPr>
              <a:t> </a:t>
            </a:r>
            <a:r>
              <a:rPr lang="ru-RU" dirty="0" err="1">
                <a:solidFill>
                  <a:schemeClr val="tx1"/>
                </a:solidFill>
                <a:latin typeface="+mn-lt"/>
              </a:rPr>
              <a:t>күҙен тәгәрәтеп, уғата ярһып һөрәнләргә керешә.</a:t>
            </a:r>
            <a:r>
              <a:rPr lang="ru-RU" dirty="0">
                <a:solidFill>
                  <a:schemeClr val="tx1"/>
                </a:solidFill>
                <a:latin typeface="+mn-lt"/>
              </a:rPr>
              <a:t> </a:t>
            </a:r>
            <a:r>
              <a:rPr lang="ba-RU" dirty="0">
                <a:solidFill>
                  <a:schemeClr val="tx1"/>
                </a:solidFill>
                <a:latin typeface="+mn-lt"/>
              </a:rPr>
              <a:t>(5) </a:t>
            </a:r>
            <a:r>
              <a:rPr lang="ru-RU" dirty="0" err="1">
                <a:solidFill>
                  <a:schemeClr val="tx1"/>
                </a:solidFill>
                <a:latin typeface="+mn-lt"/>
              </a:rPr>
              <a:t>Ҡуш йоҙроҡ дәүмәле генә </a:t>
            </a:r>
            <a:r>
              <a:rPr lang="ru-RU" dirty="0">
                <a:solidFill>
                  <a:schemeClr val="tx1"/>
                </a:solidFill>
                <a:latin typeface="+mn-lt"/>
              </a:rPr>
              <a:t>ала </a:t>
            </a:r>
            <a:r>
              <a:rPr lang="ru-RU" dirty="0" err="1">
                <a:solidFill>
                  <a:schemeClr val="tx1"/>
                </a:solidFill>
                <a:latin typeface="+mn-lt"/>
              </a:rPr>
              <a:t>көсөк</a:t>
            </a:r>
            <a:r>
              <a:rPr lang="ru-RU" dirty="0">
                <a:solidFill>
                  <a:schemeClr val="tx1"/>
                </a:solidFill>
                <a:latin typeface="+mn-lt"/>
              </a:rPr>
              <a:t>, </a:t>
            </a:r>
            <a:r>
              <a:rPr lang="ru-RU" dirty="0" err="1">
                <a:solidFill>
                  <a:schemeClr val="tx1"/>
                </a:solidFill>
                <a:latin typeface="+mn-lt"/>
              </a:rPr>
              <a:t>муйыл</a:t>
            </a:r>
            <a:r>
              <a:rPr lang="ru-RU" dirty="0">
                <a:solidFill>
                  <a:schemeClr val="tx1"/>
                </a:solidFill>
                <a:latin typeface="+mn-lt"/>
              </a:rPr>
              <a:t> </a:t>
            </a:r>
            <a:r>
              <a:rPr lang="ru-RU" dirty="0" err="1">
                <a:solidFill>
                  <a:schemeClr val="tx1"/>
                </a:solidFill>
                <a:latin typeface="+mn-lt"/>
              </a:rPr>
              <a:t>ботағында ултырған сонтоҡ ҡойроҡ</a:t>
            </a:r>
            <a:r>
              <a:rPr lang="ru-RU" b="1" dirty="0" err="1">
                <a:solidFill>
                  <a:schemeClr val="tx1"/>
                </a:solidFill>
                <a:latin typeface="+mn-lt"/>
              </a:rPr>
              <a:t>ло</a:t>
            </a:r>
            <a:r>
              <a:rPr lang="ru-RU" dirty="0" err="1">
                <a:solidFill>
                  <a:schemeClr val="tx1"/>
                </a:solidFill>
                <a:latin typeface="+mn-lt"/>
              </a:rPr>
              <a:t> ҡарт турғайға нимәлер янап</a:t>
            </a:r>
            <a:r>
              <a:rPr lang="ru-RU" dirty="0">
                <a:solidFill>
                  <a:schemeClr val="tx1"/>
                </a:solidFill>
                <a:latin typeface="+mn-lt"/>
              </a:rPr>
              <a:t>, </a:t>
            </a:r>
            <a:r>
              <a:rPr lang="ru-RU" dirty="0" err="1">
                <a:solidFill>
                  <a:schemeClr val="tx1"/>
                </a:solidFill>
                <a:latin typeface="+mn-lt"/>
              </a:rPr>
              <a:t>киҫәк-киҫәк өрөп ала</a:t>
            </a:r>
            <a:r>
              <a:rPr lang="ru-RU" dirty="0">
                <a:solidFill>
                  <a:schemeClr val="tx1"/>
                </a:solidFill>
                <a:latin typeface="+mn-lt"/>
              </a:rPr>
              <a:t>. </a:t>
            </a:r>
            <a:r>
              <a:rPr lang="ba-RU" dirty="0">
                <a:solidFill>
                  <a:schemeClr val="tx1"/>
                </a:solidFill>
                <a:latin typeface="+mn-lt"/>
              </a:rPr>
              <a:t>(6) </a:t>
            </a:r>
            <a:r>
              <a:rPr lang="ru-RU" dirty="0" err="1">
                <a:solidFill>
                  <a:schemeClr val="tx1"/>
                </a:solidFill>
                <a:latin typeface="+mn-lt"/>
              </a:rPr>
              <a:t>Тегеһенең ғәмендә лә юҡ</a:t>
            </a:r>
            <a:r>
              <a:rPr lang="ba-RU" dirty="0">
                <a:solidFill>
                  <a:schemeClr val="tx1"/>
                </a:solidFill>
                <a:latin typeface="+mn-lt"/>
              </a:rPr>
              <a:t> (...)</a:t>
            </a:r>
            <a:r>
              <a:rPr lang="ru-RU" dirty="0">
                <a:solidFill>
                  <a:schemeClr val="tx1"/>
                </a:solidFill>
                <a:latin typeface="+mn-lt"/>
              </a:rPr>
              <a:t> </a:t>
            </a:r>
            <a:r>
              <a:rPr lang="ru-RU" dirty="0" err="1">
                <a:solidFill>
                  <a:schemeClr val="tx1"/>
                </a:solidFill>
                <a:latin typeface="+mn-lt"/>
              </a:rPr>
              <a:t>үҙенекен сәрелдәй бирә.</a:t>
            </a:r>
            <a:r>
              <a:rPr lang="ru-RU" dirty="0">
                <a:solidFill>
                  <a:schemeClr val="tx1"/>
                </a:solidFill>
                <a:latin typeface="+mn-lt"/>
              </a:rPr>
              <a:t> </a:t>
            </a:r>
            <a:r>
              <a:rPr lang="ba-RU" dirty="0">
                <a:solidFill>
                  <a:schemeClr val="tx1"/>
                </a:solidFill>
                <a:latin typeface="+mn-lt"/>
              </a:rPr>
              <a:t>(7) </a:t>
            </a:r>
            <a:r>
              <a:rPr lang="ru-RU" dirty="0" err="1">
                <a:solidFill>
                  <a:schemeClr val="tx1"/>
                </a:solidFill>
                <a:latin typeface="+mn-lt"/>
              </a:rPr>
              <a:t>Һәр тере</a:t>
            </a:r>
            <a:r>
              <a:rPr lang="ru-RU" dirty="0">
                <a:solidFill>
                  <a:schemeClr val="tx1"/>
                </a:solidFill>
                <a:latin typeface="+mn-lt"/>
              </a:rPr>
              <a:t> </a:t>
            </a:r>
            <a:r>
              <a:rPr lang="ru-RU" dirty="0" err="1">
                <a:solidFill>
                  <a:schemeClr val="tx1"/>
                </a:solidFill>
                <a:latin typeface="+mn-lt"/>
              </a:rPr>
              <a:t>зат</a:t>
            </a:r>
            <a:r>
              <a:rPr lang="ru-RU" dirty="0">
                <a:solidFill>
                  <a:schemeClr val="tx1"/>
                </a:solidFill>
                <a:latin typeface="+mn-lt"/>
              </a:rPr>
              <a:t>, </a:t>
            </a:r>
            <a:r>
              <a:rPr lang="ru-RU" dirty="0" err="1">
                <a:solidFill>
                  <a:schemeClr val="tx1"/>
                </a:solidFill>
                <a:latin typeface="+mn-lt"/>
              </a:rPr>
              <a:t>һәр</a:t>
            </a:r>
            <a:r>
              <a:rPr lang="ru-RU" dirty="0">
                <a:solidFill>
                  <a:schemeClr val="tx1"/>
                </a:solidFill>
                <a:latin typeface="+mn-lt"/>
              </a:rPr>
              <a:t> </a:t>
            </a:r>
            <a:r>
              <a:rPr lang="ba-RU" dirty="0">
                <a:solidFill>
                  <a:schemeClr val="tx1"/>
                </a:solidFill>
                <a:latin typeface="+mn-lt"/>
              </a:rPr>
              <a:t>(...)</a:t>
            </a:r>
            <a:r>
              <a:rPr lang="ru-RU" dirty="0">
                <a:solidFill>
                  <a:schemeClr val="tx1"/>
                </a:solidFill>
                <a:latin typeface="+mn-lt"/>
              </a:rPr>
              <a:t> </a:t>
            </a:r>
            <a:r>
              <a:rPr lang="ru-RU" dirty="0" err="1">
                <a:solidFill>
                  <a:schemeClr val="tx1"/>
                </a:solidFill>
                <a:latin typeface="+mn-lt"/>
              </a:rPr>
              <a:t>эйәһе </a:t>
            </a:r>
            <a:r>
              <a:rPr lang="ru-RU" dirty="0">
                <a:solidFill>
                  <a:schemeClr val="tx1"/>
                </a:solidFill>
                <a:latin typeface="+mn-lt"/>
              </a:rPr>
              <a:t>— </a:t>
            </a:r>
            <a:r>
              <a:rPr lang="ru-RU" dirty="0" err="1">
                <a:solidFill>
                  <a:schemeClr val="tx1"/>
                </a:solidFill>
                <a:latin typeface="+mn-lt"/>
              </a:rPr>
              <a:t>хатта</a:t>
            </a:r>
            <a:r>
              <a:rPr lang="ru-RU" dirty="0">
                <a:solidFill>
                  <a:schemeClr val="tx1"/>
                </a:solidFill>
                <a:latin typeface="+mn-lt"/>
              </a:rPr>
              <a:t> </a:t>
            </a:r>
            <a:r>
              <a:rPr lang="ru-RU" dirty="0" err="1">
                <a:solidFill>
                  <a:schemeClr val="tx1"/>
                </a:solidFill>
                <a:latin typeface="+mn-lt"/>
              </a:rPr>
              <a:t>үлән ҡыяғы, хатта</a:t>
            </a:r>
            <a:r>
              <a:rPr lang="ru-RU" dirty="0">
                <a:solidFill>
                  <a:schemeClr val="tx1"/>
                </a:solidFill>
                <a:latin typeface="+mn-lt"/>
              </a:rPr>
              <a:t> </a:t>
            </a:r>
            <a:r>
              <a:rPr lang="ru-RU" dirty="0" err="1">
                <a:solidFill>
                  <a:schemeClr val="tx1"/>
                </a:solidFill>
                <a:latin typeface="+mn-lt"/>
              </a:rPr>
              <a:t>тиреҫ себене</a:t>
            </a:r>
            <a:r>
              <a:rPr lang="ru-RU" dirty="0">
                <a:solidFill>
                  <a:schemeClr val="tx1"/>
                </a:solidFill>
                <a:latin typeface="+mn-lt"/>
              </a:rPr>
              <a:t> </a:t>
            </a:r>
            <a:r>
              <a:rPr lang="ru-RU" dirty="0" err="1">
                <a:solidFill>
                  <a:schemeClr val="tx1"/>
                </a:solidFill>
                <a:latin typeface="+mn-lt"/>
              </a:rPr>
              <a:t>үҙе тураһында донъяға иғлан итә:</a:t>
            </a:r>
            <a:r>
              <a:rPr lang="ru-RU" dirty="0">
                <a:solidFill>
                  <a:schemeClr val="tx1"/>
                </a:solidFill>
                <a:latin typeface="+mn-lt"/>
              </a:rPr>
              <a:t> </a:t>
            </a:r>
            <a:r>
              <a:rPr lang="ba-RU" dirty="0">
                <a:solidFill>
                  <a:schemeClr val="tx1"/>
                </a:solidFill>
                <a:latin typeface="+mn-lt"/>
              </a:rPr>
              <a:t>(8) </a:t>
            </a:r>
            <a:r>
              <a:rPr lang="ru-RU" dirty="0" err="1">
                <a:solidFill>
                  <a:schemeClr val="tx1"/>
                </a:solidFill>
                <a:latin typeface="+mn-lt"/>
              </a:rPr>
              <a:t>«И-һи-һи!</a:t>
            </a:r>
            <a:r>
              <a:rPr lang="ru-RU" dirty="0">
                <a:solidFill>
                  <a:schemeClr val="tx1"/>
                </a:solidFill>
                <a:latin typeface="+mn-lt"/>
              </a:rPr>
              <a:t> — </a:t>
            </a:r>
            <a:r>
              <a:rPr lang="ru-RU" dirty="0" err="1">
                <a:solidFill>
                  <a:schemeClr val="tx1"/>
                </a:solidFill>
                <a:latin typeface="+mn-lt"/>
              </a:rPr>
              <a:t>ти</a:t>
            </a:r>
            <a:r>
              <a:rPr lang="ru-RU" dirty="0">
                <a:solidFill>
                  <a:schemeClr val="tx1"/>
                </a:solidFill>
                <a:latin typeface="+mn-lt"/>
              </a:rPr>
              <a:t>. — Мин </a:t>
            </a:r>
            <a:r>
              <a:rPr lang="ru-RU" dirty="0" err="1">
                <a:solidFill>
                  <a:schemeClr val="tx1"/>
                </a:solidFill>
                <a:latin typeface="+mn-lt"/>
              </a:rPr>
              <a:t>тыуҙым</a:t>
            </a:r>
            <a:r>
              <a:rPr lang="ru-RU" dirty="0">
                <a:solidFill>
                  <a:schemeClr val="tx1"/>
                </a:solidFill>
                <a:latin typeface="+mn-lt"/>
              </a:rPr>
              <a:t>, </a:t>
            </a:r>
            <a:r>
              <a:rPr lang="ru-RU" dirty="0" err="1">
                <a:solidFill>
                  <a:schemeClr val="tx1"/>
                </a:solidFill>
                <a:latin typeface="+mn-lt"/>
              </a:rPr>
              <a:t>мин</a:t>
            </a:r>
            <a:r>
              <a:rPr lang="ru-RU" dirty="0">
                <a:solidFill>
                  <a:schemeClr val="tx1"/>
                </a:solidFill>
                <a:latin typeface="+mn-lt"/>
              </a:rPr>
              <a:t> </a:t>
            </a:r>
            <a:r>
              <a:rPr lang="ru-RU" b="1" dirty="0" err="1">
                <a:solidFill>
                  <a:schemeClr val="tx1"/>
                </a:solidFill>
                <a:latin typeface="+mn-lt"/>
              </a:rPr>
              <a:t>уяндым</a:t>
            </a:r>
            <a:r>
              <a:rPr lang="ru-RU" dirty="0">
                <a:solidFill>
                  <a:schemeClr val="tx1"/>
                </a:solidFill>
                <a:latin typeface="+mn-lt"/>
              </a:rPr>
              <a:t>. </a:t>
            </a:r>
            <a:r>
              <a:rPr lang="ru-RU" dirty="0" err="1">
                <a:solidFill>
                  <a:schemeClr val="tx1"/>
                </a:solidFill>
                <a:latin typeface="+mn-lt"/>
              </a:rPr>
              <a:t>Хәбәрһеҙ тороп</a:t>
            </a:r>
            <a:r>
              <a:rPr lang="ru-RU" dirty="0">
                <a:solidFill>
                  <a:schemeClr val="tx1"/>
                </a:solidFill>
                <a:latin typeface="+mn-lt"/>
              </a:rPr>
              <a:t> </a:t>
            </a:r>
            <a:r>
              <a:rPr lang="ru-RU" dirty="0" err="1">
                <a:solidFill>
                  <a:schemeClr val="tx1"/>
                </a:solidFill>
                <a:latin typeface="+mn-lt"/>
              </a:rPr>
              <a:t>ҡалмағыҙ!»</a:t>
            </a:r>
            <a:r>
              <a:rPr lang="ru-RU" dirty="0">
                <a:solidFill>
                  <a:schemeClr val="tx1"/>
                </a:solidFill>
                <a:latin typeface="+mn-lt"/>
              </a:rPr>
              <a:t> </a:t>
            </a:r>
          </a:p>
          <a:p>
            <a:endParaRPr lang="ru-RU" dirty="0">
              <a:latin typeface="+mn-lt"/>
            </a:endParaRPr>
          </a:p>
        </p:txBody>
      </p:sp>
    </p:spTree>
    <p:extLst>
      <p:ext uri="{BB962C8B-B14F-4D97-AF65-F5344CB8AC3E}">
        <p14:creationId xmlns:p14="http://schemas.microsoft.com/office/powerpoint/2010/main" val="3177772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0\инстетут наук\2020\БУКЛЕТ март\переформат\пнг флаг-10.png"/>
          <p:cNvPicPr>
            <a:picLocks noChangeAspect="1" noChangeArrowheads="1"/>
          </p:cNvPicPr>
          <p:nvPr/>
        </p:nvPicPr>
        <p:blipFill>
          <a:blip r:embed="rId2" cstate="print"/>
          <a:srcRect/>
          <a:stretch>
            <a:fillRect/>
          </a:stretch>
        </p:blipFill>
        <p:spPr bwMode="auto">
          <a:xfrm>
            <a:off x="0" y="714344"/>
            <a:ext cx="9144000" cy="71456"/>
          </a:xfrm>
          <a:prstGeom prst="rect">
            <a:avLst/>
          </a:prstGeom>
          <a:noFill/>
        </p:spPr>
      </p:pic>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12" name="TextBox 11"/>
          <p:cNvSpPr txBox="1"/>
          <p:nvPr/>
        </p:nvSpPr>
        <p:spPr>
          <a:xfrm>
            <a:off x="251520" y="915566"/>
            <a:ext cx="8640960" cy="3323987"/>
          </a:xfrm>
          <a:prstGeom prst="rect">
            <a:avLst/>
          </a:prstGeom>
          <a:noFill/>
        </p:spPr>
        <p:txBody>
          <a:bodyPr wrap="square" rtlCol="0">
            <a:spAutoFit/>
          </a:bodyPr>
          <a:lstStyle/>
          <a:p>
            <a:pPr lvl="0"/>
            <a:r>
              <a:rPr lang="ba-RU" sz="2400" b="1" dirty="0">
                <a:solidFill>
                  <a:schemeClr val="tx1"/>
                </a:solidFill>
                <a:latin typeface="+mj-lt"/>
              </a:rPr>
              <a:t>1. Текста ниндәй йыл миҙгеле һүрәтләнгән?</a:t>
            </a:r>
            <a:endParaRPr lang="ru-RU" sz="2400" dirty="0">
              <a:solidFill>
                <a:schemeClr val="tx1"/>
              </a:solidFill>
              <a:latin typeface="+mj-lt"/>
            </a:endParaRPr>
          </a:p>
          <a:p>
            <a:pPr lvl="0"/>
            <a:r>
              <a:rPr lang="be-BY" sz="2400" b="1" dirty="0">
                <a:solidFill>
                  <a:schemeClr val="tx1"/>
                </a:solidFill>
                <a:latin typeface="+mj-lt"/>
              </a:rPr>
              <a:t>2. (2) ҡушма һөйләм төрөн билдәләгеҙ.</a:t>
            </a:r>
            <a:endParaRPr lang="ru-RU" sz="2400" dirty="0">
              <a:solidFill>
                <a:schemeClr val="tx1"/>
              </a:solidFill>
              <a:latin typeface="+mj-lt"/>
            </a:endParaRPr>
          </a:p>
          <a:p>
            <a:pPr lvl="0"/>
            <a:r>
              <a:rPr lang="ba-RU" sz="2400" b="1" dirty="0">
                <a:solidFill>
                  <a:schemeClr val="tx1"/>
                </a:solidFill>
                <a:latin typeface="+mj-lt"/>
              </a:rPr>
              <a:t>3. (4) һөйләмдә “йәшкелт” сифаты ниндәй дәрәжәлә килә?</a:t>
            </a:r>
            <a:endParaRPr lang="ru-RU" sz="2400" dirty="0">
              <a:solidFill>
                <a:schemeClr val="tx1"/>
              </a:solidFill>
              <a:latin typeface="+mj-lt"/>
            </a:endParaRPr>
          </a:p>
          <a:p>
            <a:pPr lvl="0"/>
            <a:r>
              <a:rPr lang="ba-RU" sz="2400" b="1" dirty="0">
                <a:solidFill>
                  <a:schemeClr val="tx1"/>
                </a:solidFill>
                <a:latin typeface="+mj-lt"/>
              </a:rPr>
              <a:t>4. (3) һөйләмдәге </a:t>
            </a:r>
            <a:r>
              <a:rPr lang="ba-RU" sz="2400" b="1" i="1" dirty="0">
                <a:solidFill>
                  <a:schemeClr val="tx1"/>
                </a:solidFill>
                <a:latin typeface="+mj-lt"/>
              </a:rPr>
              <a:t>“ҡалҡып килгән”</a:t>
            </a:r>
            <a:r>
              <a:rPr lang="ba-RU" sz="2400" b="1" dirty="0">
                <a:solidFill>
                  <a:schemeClr val="tx1"/>
                </a:solidFill>
                <a:latin typeface="+mj-lt"/>
              </a:rPr>
              <a:t> һүҙбәйләнешендә </a:t>
            </a:r>
            <a:r>
              <a:rPr lang="ba-RU" sz="2400" b="1" i="1" dirty="0">
                <a:solidFill>
                  <a:schemeClr val="tx1"/>
                </a:solidFill>
                <a:latin typeface="+mj-lt"/>
              </a:rPr>
              <a:t>“ҡалҡып”</a:t>
            </a:r>
            <a:r>
              <a:rPr lang="ba-RU" sz="2400" b="1" dirty="0">
                <a:solidFill>
                  <a:schemeClr val="tx1"/>
                </a:solidFill>
                <a:latin typeface="+mj-lt"/>
              </a:rPr>
              <a:t> һүҙен ниндәй синоним һүҙ менән алмаштырып була?</a:t>
            </a:r>
          </a:p>
          <a:p>
            <a:pPr lvl="0"/>
            <a:r>
              <a:rPr lang="ba-RU" sz="2400" b="1" dirty="0">
                <a:solidFill>
                  <a:schemeClr val="tx1"/>
                </a:solidFill>
                <a:latin typeface="+mj-lt"/>
              </a:rPr>
              <a:t>5. </a:t>
            </a:r>
            <a:r>
              <a:rPr lang="ru-RU" sz="2400" b="1" dirty="0">
                <a:solidFill>
                  <a:schemeClr val="tx1"/>
                </a:solidFill>
                <a:latin typeface="+mn-lt"/>
              </a:rPr>
              <a:t>(8) </a:t>
            </a:r>
            <a:r>
              <a:rPr lang="ru-RU" sz="2400" b="1" dirty="0" err="1">
                <a:solidFill>
                  <a:schemeClr val="tx1"/>
                </a:solidFill>
                <a:latin typeface="+mn-lt"/>
              </a:rPr>
              <a:t>һөйләмдәге </a:t>
            </a:r>
            <a:r>
              <a:rPr lang="ru-RU" sz="2400" b="1" dirty="0">
                <a:solidFill>
                  <a:schemeClr val="tx1"/>
                </a:solidFill>
                <a:latin typeface="+mn-lt"/>
              </a:rPr>
              <a:t>“</a:t>
            </a:r>
            <a:r>
              <a:rPr lang="ru-RU" sz="2400" b="1" dirty="0" err="1">
                <a:solidFill>
                  <a:schemeClr val="tx1"/>
                </a:solidFill>
                <a:latin typeface="+mn-lt"/>
              </a:rPr>
              <a:t>уяндым</a:t>
            </a:r>
            <a:r>
              <a:rPr lang="ru-RU" sz="2400" b="1" dirty="0">
                <a:solidFill>
                  <a:schemeClr val="tx1"/>
                </a:solidFill>
                <a:latin typeface="+mn-lt"/>
              </a:rPr>
              <a:t>” </a:t>
            </a:r>
            <a:r>
              <a:rPr lang="ru-RU" sz="2400" b="1" dirty="0" err="1">
                <a:solidFill>
                  <a:schemeClr val="tx1"/>
                </a:solidFill>
                <a:latin typeface="+mn-lt"/>
              </a:rPr>
              <a:t>һүҙенә морфологик</a:t>
            </a:r>
            <a:r>
              <a:rPr lang="ru-RU" sz="2400" b="1" dirty="0">
                <a:solidFill>
                  <a:schemeClr val="tx1"/>
                </a:solidFill>
                <a:latin typeface="+mn-lt"/>
              </a:rPr>
              <a:t> анализ </a:t>
            </a:r>
            <a:r>
              <a:rPr lang="ru-RU" sz="2400" b="1" dirty="0" err="1">
                <a:solidFill>
                  <a:schemeClr val="tx1"/>
                </a:solidFill>
                <a:latin typeface="+mn-lt"/>
              </a:rPr>
              <a:t>яһағыҙ</a:t>
            </a:r>
            <a:r>
              <a:rPr lang="ru-RU" sz="2400" b="1" dirty="0">
                <a:solidFill>
                  <a:schemeClr val="tx1"/>
                </a:solidFill>
                <a:latin typeface="+mn-lt"/>
              </a:rPr>
              <a:t>.</a:t>
            </a: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0\инстетут наук\2020\БУКЛЕТ март\переформат\пнг флаг-10.png"/>
          <p:cNvPicPr>
            <a:picLocks noChangeAspect="1" noChangeArrowheads="1"/>
          </p:cNvPicPr>
          <p:nvPr/>
        </p:nvPicPr>
        <p:blipFill>
          <a:blip r:embed="rId2" cstate="print"/>
          <a:srcRect/>
          <a:stretch>
            <a:fillRect/>
          </a:stretch>
        </p:blipFill>
        <p:spPr bwMode="auto">
          <a:xfrm>
            <a:off x="0" y="714344"/>
            <a:ext cx="9144000" cy="71456"/>
          </a:xfrm>
          <a:prstGeom prst="rect">
            <a:avLst/>
          </a:prstGeom>
          <a:noFill/>
        </p:spPr>
      </p:pic>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611560" y="1707654"/>
            <a:ext cx="7452320" cy="1661993"/>
          </a:xfrm>
          <a:prstGeom prst="rect">
            <a:avLst/>
          </a:prstGeom>
          <a:noFill/>
        </p:spPr>
        <p:txBody>
          <a:bodyPr wrap="square" rtlCol="0">
            <a:spAutoFit/>
          </a:bodyPr>
          <a:lstStyle/>
          <a:p>
            <a:pPr lvl="0"/>
            <a:endParaRPr lang="ba-RU" sz="2800" b="1" i="1" dirty="0">
              <a:latin typeface="+mj-lt"/>
            </a:endParaRPr>
          </a:p>
          <a:p>
            <a:pPr lvl="0"/>
            <a:r>
              <a:rPr lang="ba-RU" sz="2800" b="1" i="1" dirty="0">
                <a:solidFill>
                  <a:schemeClr val="tx1"/>
                </a:solidFill>
                <a:latin typeface="+mn-lt"/>
              </a:rPr>
              <a:t>“Тыуған илем – Башҡортостан”</a:t>
            </a:r>
            <a:r>
              <a:rPr lang="ba-RU" sz="2800" dirty="0">
                <a:solidFill>
                  <a:schemeClr val="tx1"/>
                </a:solidFill>
                <a:latin typeface="+mn-lt"/>
              </a:rPr>
              <a:t> темаһына </a:t>
            </a:r>
          </a:p>
          <a:p>
            <a:pPr lvl="0"/>
            <a:r>
              <a:rPr lang="ba-RU" sz="2800" dirty="0">
                <a:solidFill>
                  <a:schemeClr val="tx1"/>
                </a:solidFill>
                <a:latin typeface="+mn-lt"/>
              </a:rPr>
              <a:t>8-10 һөйләмдән торған бәләкәй текст яҙығыҙ.</a:t>
            </a:r>
            <a:endParaRPr lang="ru-RU" sz="2800" dirty="0">
              <a:solidFill>
                <a:schemeClr val="tx1"/>
              </a:solidFill>
              <a:latin typeface="+mn-lt"/>
            </a:endParaRPr>
          </a:p>
          <a:p>
            <a:endParaRPr lang="ru-RU" dirty="0">
              <a:latin typeface="+mn-lt"/>
            </a:endParaRPr>
          </a:p>
        </p:txBody>
      </p:sp>
      <p:sp>
        <p:nvSpPr>
          <p:cNvPr id="9" name="TextBox 8"/>
          <p:cNvSpPr txBox="1"/>
          <p:nvPr/>
        </p:nvSpPr>
        <p:spPr>
          <a:xfrm>
            <a:off x="2555776" y="1059582"/>
            <a:ext cx="3168352" cy="800219"/>
          </a:xfrm>
          <a:prstGeom prst="rect">
            <a:avLst/>
          </a:prstGeom>
          <a:noFill/>
        </p:spPr>
        <p:txBody>
          <a:bodyPr wrap="square" rtlCol="0">
            <a:spAutoFit/>
          </a:bodyPr>
          <a:lstStyle/>
          <a:p>
            <a:pPr algn="ctr"/>
            <a:r>
              <a:rPr lang="ba-RU" sz="2800" b="1" dirty="0">
                <a:solidFill>
                  <a:schemeClr val="tx1"/>
                </a:solidFill>
                <a:latin typeface="+mj-lt"/>
              </a:rPr>
              <a:t>Өсөнсө өлөш</a:t>
            </a:r>
            <a:endParaRPr lang="ru-RU" sz="2800" dirty="0">
              <a:solidFill>
                <a:schemeClr val="tx1"/>
              </a:solidFill>
              <a:latin typeface="+mj-lt"/>
            </a:endParaRPr>
          </a:p>
          <a:p>
            <a:endParaRPr lang="ru-RU" dirty="0">
              <a:solidFill>
                <a:schemeClr val="tx1"/>
              </a:solidFill>
            </a:endParaRPr>
          </a:p>
        </p:txBody>
      </p:sp>
    </p:spTree>
    <p:extLst>
      <p:ext uri="{BB962C8B-B14F-4D97-AF65-F5344CB8AC3E}">
        <p14:creationId xmlns:p14="http://schemas.microsoft.com/office/powerpoint/2010/main" val="3177772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1588495" y="1463754"/>
            <a:ext cx="5760640" cy="2215991"/>
          </a:xfrm>
          <a:prstGeom prst="rect">
            <a:avLst/>
          </a:prstGeom>
          <a:noFill/>
        </p:spPr>
        <p:txBody>
          <a:bodyPr wrap="square" rtlCol="0">
            <a:spAutoFit/>
          </a:bodyPr>
          <a:lstStyle/>
          <a:p>
            <a:r>
              <a:rPr lang="ba-RU" sz="2400" b="1" dirty="0">
                <a:solidFill>
                  <a:schemeClr val="tx1"/>
                </a:solidFill>
                <a:latin typeface="+mn-lt"/>
              </a:rPr>
              <a:t>Яуаптар бланкыһына башта һорауҙың һаны (номеры), унан һуң яуап яҙыла. Уҡыусы теге йәки был һорауға яуап бирә алмаһа, һорау һанынан һуң яуап урынына һыҙыҡ (прочерк) ҡуйыла.</a:t>
            </a:r>
            <a:endParaRPr lang="ru-RU" sz="24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1026" name="Rectangle 2"/>
          <p:cNvSpPr>
            <a:spLocks noChangeArrowheads="1"/>
          </p:cNvSpPr>
          <p:nvPr/>
        </p:nvSpPr>
        <p:spPr bwMode="auto">
          <a:xfrm>
            <a:off x="611560" y="1464961"/>
            <a:ext cx="79208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tabLst/>
            </a:pP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Дәүләт</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йомғаҡлау</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аттестацияһын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үткәреүҙең</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маҡсаты</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төп</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дөйөм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белем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биреү</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ойошмаларының</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IX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класын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тамамлаусы</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уҡыусыларҙың</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туған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башҡорт</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теленән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әҙерлек</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кимәлен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баһалау</a:t>
            </a:r>
            <a:endParaRPr kumimoji="0" lang="ru-RU" sz="2400" b="0" i="0"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177772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1026" name="Object 2"/>
          <p:cNvGraphicFramePr>
            <a:graphicFrameLocks noChangeAspect="1"/>
          </p:cNvGraphicFramePr>
          <p:nvPr>
            <p:extLst>
              <p:ext uri="{D42A27DB-BD31-4B8C-83A1-F6EECF244321}">
                <p14:modId xmlns:p14="http://schemas.microsoft.com/office/powerpoint/2010/main" val="4015064891"/>
              </p:ext>
            </p:extLst>
          </p:nvPr>
        </p:nvGraphicFramePr>
        <p:xfrm>
          <a:off x="2699792" y="267494"/>
          <a:ext cx="3221732" cy="4463005"/>
        </p:xfrm>
        <a:graphic>
          <a:graphicData uri="http://schemas.openxmlformats.org/presentationml/2006/ole">
            <mc:AlternateContent xmlns:mc="http://schemas.openxmlformats.org/markup-compatibility/2006">
              <mc:Choice xmlns:v="urn:schemas-microsoft-com:vml" Requires="v">
                <p:oleObj spid="_x0000_s1032" name="Acrobat Document" r:id="rId4" imgW="4625174" imgH="6408340" progId="Acrobat.Document.DC">
                  <p:embed/>
                </p:oleObj>
              </mc:Choice>
              <mc:Fallback>
                <p:oleObj name="Acrobat Document" r:id="rId4" imgW="4625174" imgH="6408340" progId="Acrobat.Document.DC">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67494"/>
                        <a:ext cx="3221732" cy="446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7772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2052" name="Object 4"/>
          <p:cNvGraphicFramePr>
            <a:graphicFrameLocks noChangeAspect="1"/>
          </p:cNvGraphicFramePr>
          <p:nvPr>
            <p:extLst>
              <p:ext uri="{D42A27DB-BD31-4B8C-83A1-F6EECF244321}">
                <p14:modId xmlns:p14="http://schemas.microsoft.com/office/powerpoint/2010/main" val="2284956045"/>
              </p:ext>
            </p:extLst>
          </p:nvPr>
        </p:nvGraphicFramePr>
        <p:xfrm>
          <a:off x="2771800" y="373547"/>
          <a:ext cx="3152586" cy="4371950"/>
        </p:xfrm>
        <a:graphic>
          <a:graphicData uri="http://schemas.openxmlformats.org/presentationml/2006/ole">
            <mc:AlternateContent xmlns:mc="http://schemas.openxmlformats.org/markup-compatibility/2006">
              <mc:Choice xmlns:v="urn:schemas-microsoft-com:vml" Requires="v">
                <p:oleObj spid="_x0000_s2058" name="Acrobat Document" r:id="rId4" imgW="4632858" imgH="6423387" progId="Acrobat.Document.DC">
                  <p:embed/>
                </p:oleObj>
              </mc:Choice>
              <mc:Fallback>
                <p:oleObj name="Acrobat Document" r:id="rId4" imgW="4632858" imgH="6423387" progId="Acrobat.Document.DC">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373547"/>
                        <a:ext cx="3152586" cy="43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7772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14" name="TextBox 13"/>
          <p:cNvSpPr txBox="1"/>
          <p:nvPr/>
        </p:nvSpPr>
        <p:spPr>
          <a:xfrm>
            <a:off x="304504" y="872184"/>
            <a:ext cx="8568952" cy="2954655"/>
          </a:xfrm>
          <a:prstGeom prst="rect">
            <a:avLst/>
          </a:prstGeom>
          <a:noFill/>
        </p:spPr>
        <p:txBody>
          <a:bodyPr wrap="square" rtlCol="0">
            <a:spAutoFit/>
          </a:bodyPr>
          <a:lstStyle/>
          <a:p>
            <a:pPr algn="ctr"/>
            <a:r>
              <a:rPr lang="ba-RU" sz="2800" dirty="0">
                <a:solidFill>
                  <a:schemeClr val="tx1"/>
                </a:solidFill>
                <a:latin typeface="+mn-lt"/>
              </a:rPr>
              <a:t>Уҡытыу туған (башҡорт) телендә алып барылған белем биреү ойошмаларының </a:t>
            </a:r>
            <a:endParaRPr lang="ru-RU" sz="2800" dirty="0">
              <a:solidFill>
                <a:schemeClr val="tx1"/>
              </a:solidFill>
              <a:latin typeface="+mn-lt"/>
            </a:endParaRPr>
          </a:p>
          <a:p>
            <a:pPr algn="ctr"/>
            <a:r>
              <a:rPr lang="ba-RU" sz="2800" dirty="0">
                <a:solidFill>
                  <a:schemeClr val="tx1"/>
                </a:solidFill>
                <a:latin typeface="+mn-lt"/>
              </a:rPr>
              <a:t>IX класс уҡыусылары өсөн туған (башҡорт) әҙәбиәтенән дәүләт йомғаҡлау аттестацияһын үткәреү өсөн (өлгө) демонстрацион контроль-үлсәү материалдарҙың үҙенсәлектәре (спецификацияһы)</a:t>
            </a:r>
            <a:endParaRPr lang="ru-RU" sz="28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9" name="TextBox 8"/>
          <p:cNvSpPr txBox="1"/>
          <p:nvPr/>
        </p:nvSpPr>
        <p:spPr>
          <a:xfrm>
            <a:off x="23876" y="123478"/>
            <a:ext cx="9144000" cy="4524315"/>
          </a:xfrm>
          <a:prstGeom prst="rect">
            <a:avLst/>
          </a:prstGeom>
          <a:noFill/>
        </p:spPr>
        <p:txBody>
          <a:bodyPr wrap="square" rtlCol="0">
            <a:spAutoFit/>
          </a:bodyPr>
          <a:lstStyle/>
          <a:p>
            <a:pPr lvl="0"/>
            <a:r>
              <a:rPr lang="ba-RU" b="1" dirty="0">
                <a:solidFill>
                  <a:schemeClr val="tx1"/>
                </a:solidFill>
                <a:latin typeface="+mn-lt"/>
              </a:rPr>
              <a:t>Имтихан эшенең йөкмәткеһен билдәләүсе документтар.</a:t>
            </a:r>
            <a:endParaRPr lang="ru-RU" dirty="0">
              <a:solidFill>
                <a:schemeClr val="tx1"/>
              </a:solidFill>
              <a:latin typeface="+mn-lt"/>
            </a:endParaRPr>
          </a:p>
          <a:p>
            <a:r>
              <a:rPr lang="ba-RU" dirty="0">
                <a:solidFill>
                  <a:schemeClr val="tx1"/>
                </a:solidFill>
                <a:latin typeface="+mn-lt"/>
              </a:rPr>
              <a:t>Имтихан эшенең йөкмәткеһе түбәндәге документтарға нигеҙләнеп билдәләнә:</a:t>
            </a:r>
            <a:endParaRPr lang="ru-RU" dirty="0">
              <a:solidFill>
                <a:schemeClr val="tx1"/>
              </a:solidFill>
              <a:latin typeface="+mn-lt"/>
            </a:endParaRPr>
          </a:p>
          <a:p>
            <a:pPr lvl="0"/>
            <a:r>
              <a:rPr lang="ba-RU" dirty="0">
                <a:solidFill>
                  <a:schemeClr val="tx1"/>
                </a:solidFill>
                <a:latin typeface="+mn-lt"/>
              </a:rPr>
              <a:t>Төп дөйөм белем биреүҙең Федераль дәүләт белем биреү стандарттары: </a:t>
            </a:r>
            <a:endParaRPr lang="ru-RU" dirty="0">
              <a:solidFill>
                <a:schemeClr val="tx1"/>
              </a:solidFill>
              <a:latin typeface="+mn-lt"/>
            </a:endParaRPr>
          </a:p>
          <a:p>
            <a:r>
              <a:rPr lang="ba-RU" dirty="0">
                <a:solidFill>
                  <a:schemeClr val="tx1"/>
                </a:solidFill>
                <a:latin typeface="+mn-lt"/>
              </a:rPr>
              <a:t>- Рәсәй Федерацияһы Мәғариф һәм фән министрлығының 2010 йылдың 17 декабрендәге 1897-се бойороғо менән раҫланған төп дөйөм белем биреүҙең федераль дәүләт белем биреү стандарты буйынса уҡыуын тамамлаусылар өсөн:</a:t>
            </a:r>
            <a:endParaRPr lang="ru-RU" dirty="0">
              <a:solidFill>
                <a:schemeClr val="tx1"/>
              </a:solidFill>
              <a:latin typeface="+mn-lt"/>
            </a:endParaRPr>
          </a:p>
          <a:p>
            <a:r>
              <a:rPr lang="ba-RU" dirty="0">
                <a:solidFill>
                  <a:schemeClr val="tx1"/>
                </a:solidFill>
                <a:latin typeface="+mn-lt"/>
              </a:rPr>
              <a:t> </a:t>
            </a:r>
            <a:r>
              <a:rPr lang="ba-RU" u="sng" dirty="0">
                <a:solidFill>
                  <a:schemeClr val="tx1"/>
                </a:solidFill>
                <a:latin typeface="+mn-lt"/>
                <a:hlinkClick r:id="rId3"/>
              </a:rPr>
              <a:t>https://fgosreestr.ru/uploads/files/e7d60f6c228b952a874ab725218f8a34.pdf</a:t>
            </a:r>
            <a:r>
              <a:rPr lang="ru-RU" dirty="0">
                <a:solidFill>
                  <a:schemeClr val="tx1"/>
                </a:solidFill>
                <a:latin typeface="+mn-lt"/>
              </a:rPr>
              <a:t> </a:t>
            </a:r>
          </a:p>
          <a:p>
            <a:r>
              <a:rPr lang="ba-RU" dirty="0">
                <a:solidFill>
                  <a:schemeClr val="tx1"/>
                </a:solidFill>
                <a:latin typeface="+mn-lt"/>
              </a:rPr>
              <a:t>- Рәсәй Федерацияһы Мәғариф министрлығының 2021 йылдың 31 майындағы 287-се бойороғо менән раҫланған төп дөйөм белем биреүҙең федераль дәүләт белем биреү стандарты буйынса уҡыуын тамамлаусылар өсөн: </a:t>
            </a:r>
            <a:endParaRPr lang="ru-RU" dirty="0">
              <a:solidFill>
                <a:schemeClr val="tx1"/>
              </a:solidFill>
              <a:latin typeface="+mn-lt"/>
            </a:endParaRPr>
          </a:p>
          <a:p>
            <a:r>
              <a:rPr lang="ba-RU" u="sng" dirty="0">
                <a:solidFill>
                  <a:schemeClr val="tx1"/>
                </a:solidFill>
                <a:latin typeface="+mn-lt"/>
                <a:hlinkClick r:id="rId4"/>
              </a:rPr>
              <a:t>https://fgosreestr.ru/uploads/files/238eb2e61e443460b65a83a2242abd57.pdf</a:t>
            </a:r>
            <a:r>
              <a:rPr lang="ru-RU" dirty="0">
                <a:solidFill>
                  <a:schemeClr val="tx1"/>
                </a:solidFill>
                <a:latin typeface="+mn-lt"/>
              </a:rPr>
              <a:t>  </a:t>
            </a:r>
            <a:r>
              <a:rPr lang="ba-RU" u="sng" dirty="0">
                <a:solidFill>
                  <a:schemeClr val="tx1"/>
                </a:solidFill>
                <a:latin typeface="+mn-lt"/>
                <a:hlinkClick r:id="rId5"/>
              </a:rPr>
              <a:t>https://fgosreestr.ru/uploads/files/46593b22b760accc6966815c78e5b95e.pdf</a:t>
            </a:r>
            <a:r>
              <a:rPr lang="ba-RU" dirty="0">
                <a:solidFill>
                  <a:schemeClr val="tx1"/>
                </a:solidFill>
                <a:latin typeface="+mn-lt"/>
              </a:rPr>
              <a:t>   </a:t>
            </a:r>
            <a:endParaRPr lang="ru-RU" dirty="0">
              <a:solidFill>
                <a:schemeClr val="tx1"/>
              </a:solidFill>
              <a:latin typeface="+mn-lt"/>
            </a:endParaRPr>
          </a:p>
          <a:p>
            <a:pPr lvl="0"/>
            <a:r>
              <a:rPr lang="ba-RU" dirty="0">
                <a:solidFill>
                  <a:schemeClr val="tx1"/>
                </a:solidFill>
                <a:latin typeface="+mn-lt"/>
              </a:rPr>
              <a:t>Төп дөйөм белем биреү ойошмаларының V-IX кластары өсөн туған (башҡорт) әҙәбиәте уҡыу предметы буйынса федераль эш программаһы: </a:t>
            </a:r>
            <a:endParaRPr lang="ru-RU" dirty="0">
              <a:solidFill>
                <a:schemeClr val="tx1"/>
              </a:solidFill>
              <a:latin typeface="+mn-lt"/>
            </a:endParaRPr>
          </a:p>
          <a:p>
            <a:r>
              <a:rPr lang="ba-RU" u="sng" dirty="0">
                <a:solidFill>
                  <a:schemeClr val="tx1"/>
                </a:solidFill>
                <a:latin typeface="+mn-lt"/>
                <a:hlinkClick r:id="rId6"/>
              </a:rPr>
              <a:t>https://static.edsoo.ru/projects/upload/FOP_OOO.pdf</a:t>
            </a:r>
            <a:r>
              <a:rPr lang="ru-RU" dirty="0">
                <a:solidFill>
                  <a:schemeClr val="tx1"/>
                </a:solidFill>
                <a:latin typeface="+mn-lt"/>
              </a:rPr>
              <a:t> </a:t>
            </a:r>
          </a:p>
          <a:p>
            <a:r>
              <a:rPr lang="ba-RU" u="sng" dirty="0">
                <a:solidFill>
                  <a:schemeClr val="tx1"/>
                </a:solidFill>
                <a:latin typeface="+mn-lt"/>
                <a:hlinkClick r:id="rId7"/>
              </a:rPr>
              <a:t>https://static.edsoo.ru/projects/fop/index.html#/sections/20020407</a:t>
            </a:r>
            <a:r>
              <a:rPr lang="ru-RU" dirty="0">
                <a:solidFill>
                  <a:schemeClr val="tx1"/>
                </a:solidFill>
                <a:latin typeface="+mn-lt"/>
              </a:rPr>
              <a:t> </a:t>
            </a:r>
          </a:p>
        </p:txBody>
      </p:sp>
    </p:spTree>
    <p:extLst>
      <p:ext uri="{BB962C8B-B14F-4D97-AF65-F5344CB8AC3E}">
        <p14:creationId xmlns:p14="http://schemas.microsoft.com/office/powerpoint/2010/main" val="3177772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179512" y="123478"/>
            <a:ext cx="8856984" cy="4693593"/>
          </a:xfrm>
          <a:prstGeom prst="rect">
            <a:avLst/>
          </a:prstGeom>
          <a:noFill/>
        </p:spPr>
        <p:txBody>
          <a:bodyPr wrap="square" rtlCol="0">
            <a:spAutoFit/>
          </a:bodyPr>
          <a:lstStyle/>
          <a:p>
            <a:pPr lvl="0"/>
            <a:r>
              <a:rPr lang="ba-RU" sz="2300" b="1" dirty="0">
                <a:solidFill>
                  <a:schemeClr val="tx1"/>
                </a:solidFill>
                <a:latin typeface="+mn-lt"/>
              </a:rPr>
              <a:t>Имтихан өсөн контроль-үлсәү материалдарының төҙөлөшөн һәм йөкмәткеһен билдәләү принциптары.</a:t>
            </a:r>
            <a:endParaRPr lang="ru-RU" sz="2300" dirty="0">
              <a:solidFill>
                <a:schemeClr val="tx1"/>
              </a:solidFill>
              <a:latin typeface="+mn-lt"/>
            </a:endParaRPr>
          </a:p>
          <a:p>
            <a:r>
              <a:rPr lang="ba-RU" sz="2300" dirty="0">
                <a:solidFill>
                  <a:schemeClr val="tx1"/>
                </a:solidFill>
                <a:latin typeface="+mn-lt"/>
              </a:rPr>
              <a:t>Имтихан эшенең формаһы һәм төҙөлөшө, биремдәрҙең ҡатмарлылыҡ дәрәжәһе рус телендә белем биреүсе мәктәптәрҙә туған (башҡорт) әҙәбиәтенең төрлө баҫҡыстарын, бүлектәрен яҡтырта. Уның йөкмәткеһе уҡыусыларҙың туған (башҡорт) әҙәбиәтенән теоретик һәм практик белем кимәлен, күнекмәләрен баһаларға мөмкинлек бирә.</a:t>
            </a:r>
            <a:endParaRPr lang="ru-RU" sz="2300" dirty="0">
              <a:solidFill>
                <a:schemeClr val="tx1"/>
              </a:solidFill>
              <a:latin typeface="+mn-lt"/>
            </a:endParaRPr>
          </a:p>
          <a:p>
            <a:r>
              <a:rPr lang="ba-RU" sz="2300" dirty="0">
                <a:solidFill>
                  <a:schemeClr val="tx1"/>
                </a:solidFill>
                <a:latin typeface="+mn-lt"/>
              </a:rPr>
              <a:t>Шул рәүешле был контроль-үлсәү материалдары туған (башҡорт) әҙәбиәтенән имтихан тапшырыусыларҙан аналитик фекерләүҙе, әҙәби әҫәргә анализ яһау юлдарын камиллаштырыуҙы, төрлө әҙәби осор һәм факттарҙы баһалау күнекмәләрен әүҙемләштереүҙе талап итә.</a:t>
            </a:r>
            <a:endParaRPr lang="ru-RU" sz="2300" dirty="0"/>
          </a:p>
        </p:txBody>
      </p:sp>
    </p:spTree>
    <p:extLst>
      <p:ext uri="{BB962C8B-B14F-4D97-AF65-F5344CB8AC3E}">
        <p14:creationId xmlns:p14="http://schemas.microsoft.com/office/powerpoint/2010/main" val="3177772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9" name="TextBox 8"/>
          <p:cNvSpPr txBox="1"/>
          <p:nvPr/>
        </p:nvSpPr>
        <p:spPr>
          <a:xfrm>
            <a:off x="16472" y="123478"/>
            <a:ext cx="8856984" cy="4524315"/>
          </a:xfrm>
          <a:prstGeom prst="rect">
            <a:avLst/>
          </a:prstGeom>
          <a:noFill/>
        </p:spPr>
        <p:txBody>
          <a:bodyPr wrap="square" rtlCol="0">
            <a:spAutoFit/>
          </a:bodyPr>
          <a:lstStyle/>
          <a:p>
            <a:pPr lvl="0"/>
            <a:r>
              <a:rPr lang="ba-RU" sz="2400" b="1" dirty="0">
                <a:solidFill>
                  <a:schemeClr val="tx1"/>
                </a:solidFill>
                <a:latin typeface="+mn-lt"/>
              </a:rPr>
              <a:t>Имтихан эшенең төҙөлөшө.</a:t>
            </a:r>
            <a:endParaRPr lang="ru-RU" sz="2400" dirty="0">
              <a:solidFill>
                <a:schemeClr val="tx1"/>
              </a:solidFill>
              <a:latin typeface="+mn-lt"/>
            </a:endParaRPr>
          </a:p>
          <a:p>
            <a:r>
              <a:rPr lang="ba-RU" sz="2400" dirty="0">
                <a:solidFill>
                  <a:schemeClr val="tx1"/>
                </a:solidFill>
                <a:latin typeface="+mn-lt"/>
              </a:rPr>
              <a:t>IX класс уҡыусыһы туған (башҡорт) әҙәбиәтенән имтиханға әҙерлек барышында мотлаҡ рәүештә предмет буйынса төп дөйөм белем биреү программаһында билдәләнгән йөкмәткене, мәктәптә уҡыу дәүерендә өйрәнгән-үҙләштергәнен ҡабатларға тейеш.</a:t>
            </a:r>
            <a:endParaRPr lang="ru-RU" sz="2400" dirty="0">
              <a:solidFill>
                <a:schemeClr val="tx1"/>
              </a:solidFill>
              <a:latin typeface="+mn-lt"/>
            </a:endParaRPr>
          </a:p>
          <a:p>
            <a:r>
              <a:rPr lang="ba-RU" sz="2400" dirty="0">
                <a:solidFill>
                  <a:schemeClr val="tx1"/>
                </a:solidFill>
                <a:latin typeface="+mn-lt"/>
              </a:rPr>
              <a:t>Туған (башҡорт) әҙәбиәтенән контроль-үлсәү материалдары уҡыусының белем кимәлен төрлө яҡлап баһалауға йүнәлтелгән һәм түбәндәгеләрҙән ғибарәт.</a:t>
            </a:r>
            <a:endParaRPr lang="ru-RU" sz="2400" dirty="0">
              <a:solidFill>
                <a:schemeClr val="tx1"/>
              </a:solidFill>
              <a:latin typeface="+mn-lt"/>
            </a:endParaRPr>
          </a:p>
          <a:p>
            <a:r>
              <a:rPr lang="ba-RU" sz="2400" dirty="0">
                <a:solidFill>
                  <a:schemeClr val="tx1"/>
                </a:solidFill>
                <a:latin typeface="+mn-lt"/>
              </a:rPr>
              <a:t>Имтихан барышында уҡыусыға әҙәби әҫәрҙән өҙөк тәҡдим ителә. Уҡыусы уны иғтибар менән уҡып сыға. Унан инде текстан һуң бирелгән һорауҙарға яуап бирә.</a:t>
            </a:r>
            <a:endParaRPr lang="ru-RU" dirty="0">
              <a:solidFill>
                <a:schemeClr val="tx1"/>
              </a:solidFill>
            </a:endParaRPr>
          </a:p>
        </p:txBody>
      </p:sp>
    </p:spTree>
    <p:extLst>
      <p:ext uri="{BB962C8B-B14F-4D97-AF65-F5344CB8AC3E}">
        <p14:creationId xmlns:p14="http://schemas.microsoft.com/office/powerpoint/2010/main" val="3177772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270544" y="195486"/>
            <a:ext cx="8784976" cy="4524315"/>
          </a:xfrm>
          <a:prstGeom prst="rect">
            <a:avLst/>
          </a:prstGeom>
          <a:noFill/>
        </p:spPr>
        <p:txBody>
          <a:bodyPr wrap="square" rtlCol="0">
            <a:spAutoFit/>
          </a:bodyPr>
          <a:lstStyle/>
          <a:p>
            <a:r>
              <a:rPr lang="ba-RU" sz="2400" dirty="0">
                <a:solidFill>
                  <a:schemeClr val="tx1"/>
                </a:solidFill>
                <a:latin typeface="+mn-lt"/>
              </a:rPr>
              <a:t>Был һорауҙар аша уҡыусының әҙәби әҫәрҙәрҙең йөкмәткеһенә, төҙөлөшөнә ҡараған төп төшөнсәләрҙе, сифаттарҙы (темаһын һәм әҫәрҙә күтәрелгән проблемаларҙы, сюжет һәм сюжет элементтарын, образдар системаһын, әҙәби алымдарҙы, тел-һүрәтләү сараларын һ.б.) дөрөҫ билдәләү кимәле тикшерелә.</a:t>
            </a:r>
            <a:endParaRPr lang="ru-RU" sz="2400" dirty="0">
              <a:solidFill>
                <a:schemeClr val="tx1"/>
              </a:solidFill>
              <a:latin typeface="+mn-lt"/>
            </a:endParaRPr>
          </a:p>
          <a:p>
            <a:r>
              <a:rPr lang="ba-RU" sz="2400" dirty="0">
                <a:solidFill>
                  <a:schemeClr val="tx1"/>
                </a:solidFill>
                <a:latin typeface="+mn-lt"/>
              </a:rPr>
              <a:t>Һуңғы һорау иһә уҡыусыларҙың әҫәрҙә күтәрелгән темаға, сюжетҡа, геройҙарҙың ҡылыҡтарына, социаль күренешкә ҡарата ижади ҡарашын асыҡлауға йүнәлтелгән. Ижади һорауҙар уҡыусының тормошто танып белеү, логик һәм ижади фекер йөрөтөү, фекерен дәлилләй алыу кимәлен асырға ярҙам итә, уға эҙмә-эҙлекле бер текст формаһында үҙ мөнәсәбәтен еткереү мөмкинлеге бирә.</a:t>
            </a:r>
            <a:endParaRPr lang="ru-RU" dirty="0">
              <a:solidFill>
                <a:schemeClr val="tx1"/>
              </a:solidFill>
            </a:endParaRPr>
          </a:p>
        </p:txBody>
      </p:sp>
    </p:spTree>
    <p:extLst>
      <p:ext uri="{BB962C8B-B14F-4D97-AF65-F5344CB8AC3E}">
        <p14:creationId xmlns:p14="http://schemas.microsoft.com/office/powerpoint/2010/main" val="3177772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24256" y="52432"/>
            <a:ext cx="9144000" cy="5170646"/>
          </a:xfrm>
          <a:prstGeom prst="rect">
            <a:avLst/>
          </a:prstGeom>
          <a:noFill/>
        </p:spPr>
        <p:txBody>
          <a:bodyPr wrap="square" rtlCol="0">
            <a:spAutoFit/>
          </a:bodyPr>
          <a:lstStyle/>
          <a:p>
            <a:pPr lvl="0"/>
            <a:r>
              <a:rPr lang="ba-RU" sz="2400" b="1" dirty="0">
                <a:solidFill>
                  <a:schemeClr val="tx1"/>
                </a:solidFill>
                <a:latin typeface="+mn-lt"/>
              </a:rPr>
              <a:t>Туған (башҡорт) әҙәбиәтенән контроль-үлсәү материалдары йөкмәткеһенең һәм элементтарының характеристикаһы.</a:t>
            </a:r>
            <a:endParaRPr lang="ru-RU" sz="2400" dirty="0">
              <a:solidFill>
                <a:schemeClr val="tx1"/>
              </a:solidFill>
              <a:latin typeface="+mn-lt"/>
            </a:endParaRPr>
          </a:p>
          <a:p>
            <a:r>
              <a:rPr lang="ba-RU" sz="2400" dirty="0">
                <a:solidFill>
                  <a:schemeClr val="tx1"/>
                </a:solidFill>
                <a:latin typeface="+mn-lt"/>
              </a:rPr>
              <a:t>Туған әҙәбиәттән имтихан материалдарының йөкмәткеһе һәм тикшереләсәк  белем элементтары Кодификаторҙа урын алған. Кодификаторҙа “Әҙәбиәт теорияһы” өлөшөнә күп кенә теоретик төшөнсә һәм терминдар индерелгән. Төрлө осорҙа йәшәгән яҙыусылар һәм уларҙың бай ижадын сағылдырған әҙәби әҫәрҙәр исемлеге бирелгән. Уҡыусыларға тәҡдим ителгән текстар </a:t>
            </a:r>
            <a:r>
              <a:rPr lang="tt-RU" sz="2400" dirty="0">
                <a:solidFill>
                  <a:schemeClr val="tx1"/>
                </a:solidFill>
                <a:latin typeface="+mn-lt"/>
              </a:rPr>
              <a:t>ХIХ-ХХ быуаттар әҙәбиәтенә ҡарарға мөмкин. </a:t>
            </a:r>
            <a:endParaRPr lang="ru-RU" sz="2400" dirty="0">
              <a:solidFill>
                <a:schemeClr val="tx1"/>
              </a:solidFill>
              <a:latin typeface="+mn-lt"/>
            </a:endParaRPr>
          </a:p>
          <a:p>
            <a:r>
              <a:rPr lang="tt-RU" sz="2400" dirty="0">
                <a:solidFill>
                  <a:schemeClr val="tx1"/>
                </a:solidFill>
                <a:latin typeface="+mn-lt"/>
              </a:rPr>
              <a:t>Имтихан эшенең йөкмәткеһе һәм төҙөлөшө уҡыусының туған (башҡорт) әҙәбиәте буйынса алған белемдәрен (әҙәбиәт тарихы һәм теорияһы) баһаларға һәм практик рәүештә әҙәби әҫәр менән эшләй алыу һәләтен билдәләргә мөмкинлек бирә:</a:t>
            </a:r>
            <a:endParaRPr lang="ru-RU" sz="2400" dirty="0">
              <a:solidFill>
                <a:schemeClr val="tx1"/>
              </a:solidFill>
              <a:latin typeface="+mn-lt"/>
            </a:endParaRPr>
          </a:p>
          <a:p>
            <a:endParaRPr lang="ru-RU" dirty="0">
              <a:latin typeface="+mn-lt"/>
            </a:endParaRPr>
          </a:p>
        </p:txBody>
      </p:sp>
    </p:spTree>
    <p:extLst>
      <p:ext uri="{BB962C8B-B14F-4D97-AF65-F5344CB8AC3E}">
        <p14:creationId xmlns:p14="http://schemas.microsoft.com/office/powerpoint/2010/main" val="3177772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35496" y="36506"/>
            <a:ext cx="9144000" cy="4893647"/>
          </a:xfrm>
          <a:prstGeom prst="rect">
            <a:avLst/>
          </a:prstGeom>
          <a:noFill/>
        </p:spPr>
        <p:txBody>
          <a:bodyPr wrap="square" rtlCol="0">
            <a:spAutoFit/>
          </a:bodyPr>
          <a:lstStyle/>
          <a:p>
            <a:pPr lvl="0"/>
            <a:r>
              <a:rPr lang="tt-RU" sz="2400" dirty="0">
                <a:solidFill>
                  <a:schemeClr val="tx1"/>
                </a:solidFill>
                <a:latin typeface="+mn-lt"/>
              </a:rPr>
              <a:t>әҙәби әҫәргә төр һәм жанр әҙенсәлектәренән сығып анализ яһай белеүен;</a:t>
            </a:r>
            <a:endParaRPr lang="ru-RU" sz="2400" dirty="0">
              <a:solidFill>
                <a:schemeClr val="tx1"/>
              </a:solidFill>
              <a:latin typeface="+mn-lt"/>
            </a:endParaRPr>
          </a:p>
          <a:p>
            <a:pPr lvl="0"/>
            <a:r>
              <a:rPr lang="tt-RU" sz="2400" dirty="0">
                <a:solidFill>
                  <a:schemeClr val="tx1"/>
                </a:solidFill>
                <a:latin typeface="+mn-lt"/>
              </a:rPr>
              <a:t>әҙәби текстың мәғәнәүи өлөштәрен айырып ала белеүен;</a:t>
            </a:r>
            <a:endParaRPr lang="ru-RU" sz="2400" dirty="0">
              <a:solidFill>
                <a:schemeClr val="tx1"/>
              </a:solidFill>
              <a:latin typeface="+mn-lt"/>
            </a:endParaRPr>
          </a:p>
          <a:p>
            <a:pPr lvl="0"/>
            <a:r>
              <a:rPr lang="tt-RU" sz="2400" dirty="0">
                <a:solidFill>
                  <a:schemeClr val="tx1"/>
                </a:solidFill>
                <a:latin typeface="+mn-lt"/>
              </a:rPr>
              <a:t>төрлө характерҙа үҙ фекерен еткерә алыуын;</a:t>
            </a:r>
            <a:endParaRPr lang="ru-RU" sz="2400" dirty="0">
              <a:solidFill>
                <a:schemeClr val="tx1"/>
              </a:solidFill>
              <a:latin typeface="+mn-lt"/>
            </a:endParaRPr>
          </a:p>
          <a:p>
            <a:pPr lvl="0"/>
            <a:r>
              <a:rPr lang="tt-RU" sz="2400" dirty="0">
                <a:solidFill>
                  <a:schemeClr val="tx1"/>
                </a:solidFill>
                <a:latin typeface="+mn-lt"/>
              </a:rPr>
              <a:t>әҙәби әҫәрҙең темаһын, идеяһын, автор күтәргән проблемаларҙы дөрөҫ билдәләй алыуын, геройҙарға ҡылыҡһырлама биреү күнекмәләрен;</a:t>
            </a:r>
            <a:endParaRPr lang="ru-RU" sz="2400" dirty="0">
              <a:solidFill>
                <a:schemeClr val="tx1"/>
              </a:solidFill>
              <a:latin typeface="+mn-lt"/>
            </a:endParaRPr>
          </a:p>
          <a:p>
            <a:pPr lvl="0"/>
            <a:r>
              <a:rPr lang="tt-RU" sz="2400" dirty="0">
                <a:solidFill>
                  <a:schemeClr val="tx1"/>
                </a:solidFill>
                <a:latin typeface="+mn-lt"/>
              </a:rPr>
              <a:t>әҙәби әҫәрҙең сюжет-композиция үҙенсәлектәрен, әҫәрҙә ҡулланылған тел-һүрәтләү сараларын билдәләй алыуын;</a:t>
            </a:r>
            <a:endParaRPr lang="ru-RU" sz="2400" dirty="0">
              <a:solidFill>
                <a:schemeClr val="tx1"/>
              </a:solidFill>
              <a:latin typeface="+mn-lt"/>
            </a:endParaRPr>
          </a:p>
          <a:p>
            <a:pPr lvl="0"/>
            <a:r>
              <a:rPr lang="tt-RU" sz="2400" dirty="0">
                <a:solidFill>
                  <a:schemeClr val="tx1"/>
                </a:solidFill>
                <a:latin typeface="+mn-lt"/>
              </a:rPr>
              <a:t>әҫәрҙәргә яҙма интерпретация биреү үҙенсәлеген;</a:t>
            </a:r>
            <a:endParaRPr lang="ru-RU" sz="2400" dirty="0">
              <a:solidFill>
                <a:schemeClr val="tx1"/>
              </a:solidFill>
              <a:latin typeface="+mn-lt"/>
            </a:endParaRPr>
          </a:p>
          <a:p>
            <a:pPr lvl="0"/>
            <a:r>
              <a:rPr lang="tt-RU" sz="2400" dirty="0">
                <a:solidFill>
                  <a:schemeClr val="tx1"/>
                </a:solidFill>
                <a:latin typeface="+mn-lt"/>
              </a:rPr>
              <a:t>әҙәби факт һәм күренештәрҙе сағыштыра белеүен;</a:t>
            </a:r>
            <a:endParaRPr lang="ru-RU" sz="2400" dirty="0">
              <a:solidFill>
                <a:schemeClr val="tx1"/>
              </a:solidFill>
              <a:latin typeface="+mn-lt"/>
            </a:endParaRPr>
          </a:p>
          <a:p>
            <a:pPr lvl="0"/>
            <a:r>
              <a:rPr lang="tt-RU" sz="2400" dirty="0">
                <a:solidFill>
                  <a:schemeClr val="tx1"/>
                </a:solidFill>
                <a:latin typeface="+mn-lt"/>
              </a:rPr>
              <a:t>әҫәрҙә автор позицияһын билдәләй алыуын;</a:t>
            </a:r>
            <a:endParaRPr lang="ru-RU" sz="2400" dirty="0">
              <a:solidFill>
                <a:schemeClr val="tx1"/>
              </a:solidFill>
              <a:latin typeface="+mn-lt"/>
            </a:endParaRPr>
          </a:p>
          <a:p>
            <a:pPr lvl="0"/>
            <a:r>
              <a:rPr lang="tt-RU" sz="2400" dirty="0">
                <a:solidFill>
                  <a:schemeClr val="tx1"/>
                </a:solidFill>
                <a:latin typeface="+mn-lt"/>
              </a:rPr>
              <a:t>уҡылған әҫәргә ҡарата үҙ мөнәсәбәтен яҙма формала бирә алыуын.</a:t>
            </a:r>
            <a:endParaRPr lang="ru-RU" dirty="0">
              <a:solidFill>
                <a:schemeClr val="tx1"/>
              </a:solidFill>
            </a:endParaRPr>
          </a:p>
        </p:txBody>
      </p:sp>
    </p:spTree>
    <p:extLst>
      <p:ext uri="{BB962C8B-B14F-4D97-AF65-F5344CB8AC3E}">
        <p14:creationId xmlns:p14="http://schemas.microsoft.com/office/powerpoint/2010/main" val="3177772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265661" y="483518"/>
            <a:ext cx="8784976" cy="3323987"/>
          </a:xfrm>
          <a:prstGeom prst="rect">
            <a:avLst/>
          </a:prstGeom>
          <a:noFill/>
        </p:spPr>
        <p:txBody>
          <a:bodyPr wrap="square" rtlCol="0">
            <a:spAutoFit/>
          </a:bodyPr>
          <a:lstStyle/>
          <a:p>
            <a:pPr lvl="0"/>
            <a:r>
              <a:rPr lang="ba-RU" sz="2400" b="1" dirty="0">
                <a:solidFill>
                  <a:schemeClr val="tx1"/>
                </a:solidFill>
                <a:latin typeface="+mn-lt"/>
              </a:rPr>
              <a:t>Айырым эш биремдәрен һәм эште тулыһынса баһалау.</a:t>
            </a:r>
            <a:endParaRPr lang="ru-RU" sz="2400" dirty="0">
              <a:solidFill>
                <a:schemeClr val="tx1"/>
              </a:solidFill>
              <a:latin typeface="+mn-lt"/>
            </a:endParaRPr>
          </a:p>
          <a:p>
            <a:r>
              <a:rPr lang="ba-RU" sz="2400" dirty="0">
                <a:solidFill>
                  <a:schemeClr val="tx1"/>
                </a:solidFill>
                <a:latin typeface="+mn-lt"/>
              </a:rPr>
              <a:t>Имтихан барышында уҡыусы бөтәһе 10 һорауға яуап бирә.</a:t>
            </a:r>
            <a:endParaRPr lang="ru-RU" sz="2400" dirty="0">
              <a:solidFill>
                <a:schemeClr val="tx1"/>
              </a:solidFill>
              <a:latin typeface="+mn-lt"/>
            </a:endParaRPr>
          </a:p>
          <a:p>
            <a:r>
              <a:rPr lang="ba-RU" sz="2400" dirty="0">
                <a:solidFill>
                  <a:schemeClr val="tx1"/>
                </a:solidFill>
                <a:latin typeface="+mn-lt"/>
              </a:rPr>
              <a:t>Имтихан эшенең ябай һорауҙарына ҡыҫҡа дөрөҫ яуап өсөн максималь - 2 балл, өлөшләтә ҡатмарландырылған һорауға дөрөҫ яуап өсөн максималь - 3 балл, ҡатмарлы һорауға дөрөҫ яуап өсөн – 5 балл, ә ауыр һорауға тулы яуап – 10 балл менән баһалана.</a:t>
            </a:r>
            <a:endParaRPr lang="ru-RU" sz="2400" dirty="0">
              <a:solidFill>
                <a:schemeClr val="tx1"/>
              </a:solidFill>
              <a:latin typeface="+mn-lt"/>
            </a:endParaRPr>
          </a:p>
          <a:p>
            <a:r>
              <a:rPr lang="ba-RU" sz="2400" dirty="0">
                <a:solidFill>
                  <a:schemeClr val="tx1"/>
                </a:solidFill>
                <a:latin typeface="+mn-lt"/>
              </a:rPr>
              <a:t>Был имтиханда уҡыусы барлығы 40 балл йыя ала.</a:t>
            </a:r>
            <a:endParaRPr lang="ru-RU" sz="24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9" name="TextBox 8"/>
          <p:cNvSpPr txBox="1"/>
          <p:nvPr/>
        </p:nvSpPr>
        <p:spPr>
          <a:xfrm>
            <a:off x="323528" y="771550"/>
            <a:ext cx="8424936" cy="4093428"/>
          </a:xfrm>
          <a:prstGeom prst="rect">
            <a:avLst/>
          </a:prstGeom>
          <a:noFill/>
        </p:spPr>
        <p:txBody>
          <a:bodyPr wrap="square" rtlCol="0">
            <a:spAutoFit/>
          </a:bodyPr>
          <a:lstStyle/>
          <a:p>
            <a:pPr lvl="0"/>
            <a:r>
              <a:rPr lang="ba-RU" b="1" dirty="0">
                <a:solidFill>
                  <a:schemeClr val="tx1"/>
                </a:solidFill>
              </a:rPr>
              <a:t>Дәүләт йомғаҡлау аттестацияһының йөкмәткеһен билдәләүсе документтар:</a:t>
            </a:r>
          </a:p>
          <a:p>
            <a:pPr marL="342900" lvl="0" indent="-342900">
              <a:buAutoNum type="arabicPeriod"/>
            </a:pPr>
            <a:r>
              <a:rPr lang="ru-RU" sz="1600" dirty="0" err="1">
                <a:solidFill>
                  <a:schemeClr val="tx1"/>
                </a:solidFill>
                <a:latin typeface="+mn-lt"/>
              </a:rPr>
              <a:t>Төп дөйөм белем</a:t>
            </a:r>
            <a:r>
              <a:rPr lang="ru-RU" sz="1600" dirty="0">
                <a:solidFill>
                  <a:schemeClr val="tx1"/>
                </a:solidFill>
                <a:latin typeface="+mn-lt"/>
              </a:rPr>
              <a:t> </a:t>
            </a:r>
            <a:r>
              <a:rPr lang="ru-RU" sz="1600" dirty="0" err="1">
                <a:solidFill>
                  <a:schemeClr val="tx1"/>
                </a:solidFill>
                <a:latin typeface="+mn-lt"/>
              </a:rPr>
              <a:t>биреүҙең Федераль</a:t>
            </a:r>
            <a:r>
              <a:rPr lang="ru-RU" sz="1600" dirty="0">
                <a:solidFill>
                  <a:schemeClr val="tx1"/>
                </a:solidFill>
                <a:latin typeface="+mn-lt"/>
              </a:rPr>
              <a:t> </a:t>
            </a:r>
            <a:r>
              <a:rPr lang="ru-RU" sz="1600" dirty="0" err="1">
                <a:solidFill>
                  <a:schemeClr val="tx1"/>
                </a:solidFill>
                <a:latin typeface="+mn-lt"/>
              </a:rPr>
              <a:t>дәүләт белем</a:t>
            </a:r>
            <a:r>
              <a:rPr lang="ru-RU" sz="1600" dirty="0">
                <a:solidFill>
                  <a:schemeClr val="tx1"/>
                </a:solidFill>
                <a:latin typeface="+mn-lt"/>
              </a:rPr>
              <a:t> </a:t>
            </a:r>
            <a:r>
              <a:rPr lang="ru-RU" sz="1600" dirty="0" err="1">
                <a:solidFill>
                  <a:schemeClr val="tx1"/>
                </a:solidFill>
                <a:latin typeface="+mn-lt"/>
              </a:rPr>
              <a:t>биреү стандарттары</a:t>
            </a:r>
            <a:r>
              <a:rPr lang="ru-RU" sz="1600" dirty="0">
                <a:solidFill>
                  <a:schemeClr val="tx1"/>
                </a:solidFill>
                <a:latin typeface="+mn-lt"/>
              </a:rPr>
              <a:t>: </a:t>
            </a:r>
          </a:p>
          <a:p>
            <a:pPr marL="342900" lvl="0" indent="-342900">
              <a:buAutoNum type="arabicPeriod"/>
            </a:pPr>
            <a:r>
              <a:rPr lang="ru-RU" sz="1600" dirty="0" err="1">
                <a:solidFill>
                  <a:schemeClr val="tx1"/>
                </a:solidFill>
                <a:latin typeface="+mn-lt"/>
              </a:rPr>
              <a:t>Рәсәй</a:t>
            </a:r>
            <a:r>
              <a:rPr lang="ru-RU" sz="1600" dirty="0">
                <a:solidFill>
                  <a:schemeClr val="tx1"/>
                </a:solidFill>
                <a:latin typeface="+mn-lt"/>
              </a:rPr>
              <a:t> </a:t>
            </a:r>
            <a:r>
              <a:rPr lang="ru-RU" sz="1600" dirty="0" err="1">
                <a:solidFill>
                  <a:schemeClr val="tx1"/>
                </a:solidFill>
                <a:latin typeface="+mn-lt"/>
              </a:rPr>
              <a:t>Федерацияһы</a:t>
            </a:r>
            <a:r>
              <a:rPr lang="ru-RU" sz="1600" dirty="0">
                <a:solidFill>
                  <a:schemeClr val="tx1"/>
                </a:solidFill>
                <a:latin typeface="+mn-lt"/>
              </a:rPr>
              <a:t> </a:t>
            </a:r>
            <a:r>
              <a:rPr lang="ru-RU" sz="1600" dirty="0" err="1">
                <a:solidFill>
                  <a:schemeClr val="tx1"/>
                </a:solidFill>
                <a:latin typeface="+mn-lt"/>
              </a:rPr>
              <a:t>Мәғариф</a:t>
            </a:r>
            <a:r>
              <a:rPr lang="ru-RU" sz="1600" dirty="0">
                <a:solidFill>
                  <a:schemeClr val="tx1"/>
                </a:solidFill>
                <a:latin typeface="+mn-lt"/>
              </a:rPr>
              <a:t> </a:t>
            </a:r>
            <a:r>
              <a:rPr lang="ru-RU" sz="1600" dirty="0" err="1">
                <a:solidFill>
                  <a:schemeClr val="tx1"/>
                </a:solidFill>
                <a:latin typeface="+mn-lt"/>
              </a:rPr>
              <a:t>һәм</a:t>
            </a:r>
            <a:r>
              <a:rPr lang="ru-RU" sz="1600" dirty="0">
                <a:solidFill>
                  <a:schemeClr val="tx1"/>
                </a:solidFill>
                <a:latin typeface="+mn-lt"/>
              </a:rPr>
              <a:t> </a:t>
            </a:r>
            <a:r>
              <a:rPr lang="ru-RU" sz="1600" dirty="0" err="1">
                <a:solidFill>
                  <a:schemeClr val="tx1"/>
                </a:solidFill>
                <a:latin typeface="+mn-lt"/>
              </a:rPr>
              <a:t>фән</a:t>
            </a:r>
            <a:r>
              <a:rPr lang="ru-RU" sz="1600" dirty="0">
                <a:solidFill>
                  <a:schemeClr val="tx1"/>
                </a:solidFill>
                <a:latin typeface="+mn-lt"/>
              </a:rPr>
              <a:t> </a:t>
            </a:r>
            <a:r>
              <a:rPr lang="ru-RU" sz="1600" dirty="0" err="1">
                <a:solidFill>
                  <a:schemeClr val="tx1"/>
                </a:solidFill>
                <a:latin typeface="+mn-lt"/>
              </a:rPr>
              <a:t>министрлығының</a:t>
            </a:r>
            <a:r>
              <a:rPr lang="ru-RU" sz="1600" dirty="0">
                <a:solidFill>
                  <a:schemeClr val="tx1"/>
                </a:solidFill>
                <a:latin typeface="+mn-lt"/>
              </a:rPr>
              <a:t> 2010 </a:t>
            </a:r>
            <a:r>
              <a:rPr lang="ru-RU" sz="1600" dirty="0" err="1">
                <a:solidFill>
                  <a:schemeClr val="tx1"/>
                </a:solidFill>
                <a:latin typeface="+mn-lt"/>
              </a:rPr>
              <a:t>йылдың</a:t>
            </a:r>
            <a:r>
              <a:rPr lang="ru-RU" sz="1600" dirty="0">
                <a:solidFill>
                  <a:schemeClr val="tx1"/>
                </a:solidFill>
                <a:latin typeface="+mn-lt"/>
              </a:rPr>
              <a:t> 17 </a:t>
            </a:r>
            <a:r>
              <a:rPr lang="ru-RU" sz="1600" dirty="0" err="1">
                <a:solidFill>
                  <a:schemeClr val="tx1"/>
                </a:solidFill>
                <a:latin typeface="+mn-lt"/>
              </a:rPr>
              <a:t>декабрендәге</a:t>
            </a:r>
            <a:r>
              <a:rPr lang="ru-RU" sz="1600" dirty="0">
                <a:solidFill>
                  <a:schemeClr val="tx1"/>
                </a:solidFill>
                <a:latin typeface="+mn-lt"/>
              </a:rPr>
              <a:t> 1897-се </a:t>
            </a:r>
            <a:r>
              <a:rPr lang="ru-RU" sz="1600" dirty="0" err="1">
                <a:solidFill>
                  <a:schemeClr val="tx1"/>
                </a:solidFill>
                <a:latin typeface="+mn-lt"/>
              </a:rPr>
              <a:t>бойороғо</a:t>
            </a:r>
            <a:r>
              <a:rPr lang="ru-RU" sz="1600" dirty="0">
                <a:solidFill>
                  <a:schemeClr val="tx1"/>
                </a:solidFill>
                <a:latin typeface="+mn-lt"/>
              </a:rPr>
              <a:t> </a:t>
            </a:r>
            <a:r>
              <a:rPr lang="ru-RU" sz="1600" dirty="0" err="1">
                <a:solidFill>
                  <a:schemeClr val="tx1"/>
                </a:solidFill>
                <a:latin typeface="+mn-lt"/>
              </a:rPr>
              <a:t>менән</a:t>
            </a:r>
            <a:r>
              <a:rPr lang="ru-RU" sz="1600" dirty="0">
                <a:solidFill>
                  <a:schemeClr val="tx1"/>
                </a:solidFill>
                <a:latin typeface="+mn-lt"/>
              </a:rPr>
              <a:t> </a:t>
            </a:r>
            <a:r>
              <a:rPr lang="ru-RU" sz="1600" dirty="0" err="1">
                <a:solidFill>
                  <a:schemeClr val="tx1"/>
                </a:solidFill>
                <a:latin typeface="+mn-lt"/>
              </a:rPr>
              <a:t>раҫланған</a:t>
            </a:r>
            <a:r>
              <a:rPr lang="ru-RU" sz="1600" dirty="0">
                <a:solidFill>
                  <a:schemeClr val="tx1"/>
                </a:solidFill>
                <a:latin typeface="+mn-lt"/>
              </a:rPr>
              <a:t> </a:t>
            </a:r>
            <a:r>
              <a:rPr lang="ru-RU" sz="1600" dirty="0" err="1">
                <a:solidFill>
                  <a:schemeClr val="tx1"/>
                </a:solidFill>
                <a:latin typeface="+mn-lt"/>
              </a:rPr>
              <a:t>төп</a:t>
            </a:r>
            <a:r>
              <a:rPr lang="ru-RU" sz="1600" dirty="0">
                <a:solidFill>
                  <a:schemeClr val="tx1"/>
                </a:solidFill>
                <a:latin typeface="+mn-lt"/>
              </a:rPr>
              <a:t> </a:t>
            </a:r>
            <a:r>
              <a:rPr lang="ru-RU" sz="1600" dirty="0" err="1">
                <a:solidFill>
                  <a:schemeClr val="tx1"/>
                </a:solidFill>
                <a:latin typeface="+mn-lt"/>
              </a:rPr>
              <a:t>дөйөм</a:t>
            </a:r>
            <a:r>
              <a:rPr lang="ru-RU" sz="1600" dirty="0">
                <a:solidFill>
                  <a:schemeClr val="tx1"/>
                </a:solidFill>
                <a:latin typeface="+mn-lt"/>
              </a:rPr>
              <a:t> </a:t>
            </a:r>
            <a:r>
              <a:rPr lang="ru-RU" sz="1600" dirty="0" err="1">
                <a:solidFill>
                  <a:schemeClr val="tx1"/>
                </a:solidFill>
                <a:latin typeface="+mn-lt"/>
              </a:rPr>
              <a:t>белем</a:t>
            </a:r>
            <a:r>
              <a:rPr lang="ru-RU" sz="1600" dirty="0">
                <a:solidFill>
                  <a:schemeClr val="tx1"/>
                </a:solidFill>
                <a:latin typeface="+mn-lt"/>
              </a:rPr>
              <a:t> </a:t>
            </a:r>
            <a:r>
              <a:rPr lang="ru-RU" sz="1600" dirty="0" err="1">
                <a:solidFill>
                  <a:schemeClr val="tx1"/>
                </a:solidFill>
                <a:latin typeface="+mn-lt"/>
              </a:rPr>
              <a:t>биреүҙең</a:t>
            </a:r>
            <a:r>
              <a:rPr lang="ru-RU" sz="1600" dirty="0">
                <a:solidFill>
                  <a:schemeClr val="tx1"/>
                </a:solidFill>
                <a:latin typeface="+mn-lt"/>
              </a:rPr>
              <a:t> </a:t>
            </a:r>
            <a:r>
              <a:rPr lang="ru-RU" sz="1600" dirty="0" err="1">
                <a:solidFill>
                  <a:schemeClr val="tx1"/>
                </a:solidFill>
                <a:latin typeface="+mn-lt"/>
              </a:rPr>
              <a:t>федераль</a:t>
            </a:r>
            <a:r>
              <a:rPr lang="ru-RU" sz="1600" dirty="0">
                <a:solidFill>
                  <a:schemeClr val="tx1"/>
                </a:solidFill>
                <a:latin typeface="+mn-lt"/>
              </a:rPr>
              <a:t> </a:t>
            </a:r>
            <a:r>
              <a:rPr lang="ru-RU" sz="1600" dirty="0" err="1">
                <a:solidFill>
                  <a:schemeClr val="tx1"/>
                </a:solidFill>
                <a:latin typeface="+mn-lt"/>
              </a:rPr>
              <a:t>дәүләт</a:t>
            </a:r>
            <a:r>
              <a:rPr lang="ru-RU" sz="1600" dirty="0">
                <a:solidFill>
                  <a:schemeClr val="tx1"/>
                </a:solidFill>
                <a:latin typeface="+mn-lt"/>
              </a:rPr>
              <a:t> </a:t>
            </a:r>
            <a:r>
              <a:rPr lang="ru-RU" sz="1600" dirty="0" err="1">
                <a:solidFill>
                  <a:schemeClr val="tx1"/>
                </a:solidFill>
                <a:latin typeface="+mn-lt"/>
              </a:rPr>
              <a:t>белем</a:t>
            </a:r>
            <a:r>
              <a:rPr lang="ru-RU" sz="1600" dirty="0">
                <a:solidFill>
                  <a:schemeClr val="tx1"/>
                </a:solidFill>
                <a:latin typeface="+mn-lt"/>
              </a:rPr>
              <a:t> </a:t>
            </a:r>
            <a:r>
              <a:rPr lang="ru-RU" sz="1600" dirty="0" err="1">
                <a:solidFill>
                  <a:schemeClr val="tx1"/>
                </a:solidFill>
                <a:latin typeface="+mn-lt"/>
              </a:rPr>
              <a:t>биреү</a:t>
            </a:r>
            <a:r>
              <a:rPr lang="ru-RU" sz="1600" dirty="0">
                <a:solidFill>
                  <a:schemeClr val="tx1"/>
                </a:solidFill>
                <a:latin typeface="+mn-lt"/>
              </a:rPr>
              <a:t> стандарты </a:t>
            </a:r>
            <a:r>
              <a:rPr lang="ru-RU" sz="1600" dirty="0" err="1">
                <a:solidFill>
                  <a:schemeClr val="tx1"/>
                </a:solidFill>
                <a:latin typeface="+mn-lt"/>
              </a:rPr>
              <a:t>буйынса</a:t>
            </a:r>
            <a:r>
              <a:rPr lang="ru-RU" sz="1600" dirty="0">
                <a:solidFill>
                  <a:schemeClr val="tx1"/>
                </a:solidFill>
                <a:latin typeface="+mn-lt"/>
              </a:rPr>
              <a:t> </a:t>
            </a:r>
            <a:r>
              <a:rPr lang="ru-RU" sz="1600" dirty="0" err="1">
                <a:solidFill>
                  <a:schemeClr val="tx1"/>
                </a:solidFill>
                <a:latin typeface="+mn-lt"/>
              </a:rPr>
              <a:t>уҡыуын</a:t>
            </a:r>
            <a:r>
              <a:rPr lang="ru-RU" sz="1600" dirty="0">
                <a:solidFill>
                  <a:schemeClr val="tx1"/>
                </a:solidFill>
                <a:latin typeface="+mn-lt"/>
              </a:rPr>
              <a:t> </a:t>
            </a:r>
            <a:r>
              <a:rPr lang="ru-RU" sz="1600" dirty="0" err="1">
                <a:solidFill>
                  <a:schemeClr val="tx1"/>
                </a:solidFill>
                <a:latin typeface="+mn-lt"/>
              </a:rPr>
              <a:t>тамамлаусылар</a:t>
            </a:r>
            <a:r>
              <a:rPr lang="ru-RU" sz="1600" dirty="0">
                <a:solidFill>
                  <a:schemeClr val="tx1"/>
                </a:solidFill>
                <a:latin typeface="+mn-lt"/>
              </a:rPr>
              <a:t> </a:t>
            </a:r>
            <a:r>
              <a:rPr lang="ru-RU" sz="1600" dirty="0" err="1">
                <a:solidFill>
                  <a:schemeClr val="tx1"/>
                </a:solidFill>
                <a:latin typeface="+mn-lt"/>
              </a:rPr>
              <a:t>өсөн</a:t>
            </a:r>
            <a:r>
              <a:rPr lang="ru-RU" sz="1600" dirty="0">
                <a:solidFill>
                  <a:schemeClr val="tx1"/>
                </a:solidFill>
                <a:latin typeface="+mn-lt"/>
              </a:rPr>
              <a:t>: </a:t>
            </a:r>
            <a:r>
              <a:rPr lang="en-US" sz="1600" dirty="0">
                <a:solidFill>
                  <a:schemeClr val="tx1"/>
                </a:solidFill>
                <a:latin typeface="+mn-lt"/>
              </a:rPr>
              <a:t>https://fgosreestr.ru/uploads/files/e7d60f6c228b952a874ab725218f8a34.pdf </a:t>
            </a:r>
            <a:endParaRPr lang="ru-RU" sz="1600" dirty="0">
              <a:solidFill>
                <a:schemeClr val="tx1"/>
              </a:solidFill>
              <a:latin typeface="+mn-lt"/>
            </a:endParaRPr>
          </a:p>
          <a:p>
            <a:pPr marL="342900" lvl="0" indent="-342900">
              <a:buAutoNum type="arabicPeriod"/>
            </a:pPr>
            <a:r>
              <a:rPr lang="ru-RU" sz="1600" dirty="0" err="1">
                <a:solidFill>
                  <a:schemeClr val="tx1"/>
                </a:solidFill>
                <a:latin typeface="+mn-lt"/>
              </a:rPr>
              <a:t>Рәсәй Федерацияһы Мәғариф министрлығының </a:t>
            </a:r>
            <a:r>
              <a:rPr lang="ru-RU" sz="1600" dirty="0">
                <a:solidFill>
                  <a:schemeClr val="tx1"/>
                </a:solidFill>
                <a:latin typeface="+mn-lt"/>
              </a:rPr>
              <a:t>2021 </a:t>
            </a:r>
            <a:r>
              <a:rPr lang="ru-RU" sz="1600" dirty="0" err="1">
                <a:solidFill>
                  <a:schemeClr val="tx1"/>
                </a:solidFill>
                <a:latin typeface="+mn-lt"/>
              </a:rPr>
              <a:t>йылдың </a:t>
            </a:r>
            <a:r>
              <a:rPr lang="ru-RU" sz="1600" dirty="0">
                <a:solidFill>
                  <a:schemeClr val="tx1"/>
                </a:solidFill>
                <a:latin typeface="+mn-lt"/>
              </a:rPr>
              <a:t>31 </a:t>
            </a:r>
            <a:r>
              <a:rPr lang="ru-RU" sz="1600" dirty="0" err="1">
                <a:solidFill>
                  <a:schemeClr val="tx1"/>
                </a:solidFill>
                <a:latin typeface="+mn-lt"/>
              </a:rPr>
              <a:t>майындағы </a:t>
            </a:r>
            <a:r>
              <a:rPr lang="ru-RU" sz="1600" dirty="0">
                <a:solidFill>
                  <a:schemeClr val="tx1"/>
                </a:solidFill>
                <a:latin typeface="+mn-lt"/>
              </a:rPr>
              <a:t>287-се </a:t>
            </a:r>
            <a:r>
              <a:rPr lang="ru-RU" sz="1600" dirty="0" err="1">
                <a:solidFill>
                  <a:schemeClr val="tx1"/>
                </a:solidFill>
                <a:latin typeface="+mn-lt"/>
              </a:rPr>
              <a:t>бойороғо менән раҫланған төп дөйөм белем</a:t>
            </a:r>
            <a:r>
              <a:rPr lang="ru-RU" sz="1600" dirty="0">
                <a:solidFill>
                  <a:schemeClr val="tx1"/>
                </a:solidFill>
                <a:latin typeface="+mn-lt"/>
              </a:rPr>
              <a:t> </a:t>
            </a:r>
            <a:r>
              <a:rPr lang="ru-RU" sz="1600" dirty="0" err="1">
                <a:solidFill>
                  <a:schemeClr val="tx1"/>
                </a:solidFill>
                <a:latin typeface="+mn-lt"/>
              </a:rPr>
              <a:t>биреүҙең федераль</a:t>
            </a:r>
            <a:r>
              <a:rPr lang="ru-RU" sz="1600" dirty="0">
                <a:solidFill>
                  <a:schemeClr val="tx1"/>
                </a:solidFill>
                <a:latin typeface="+mn-lt"/>
              </a:rPr>
              <a:t> </a:t>
            </a:r>
            <a:r>
              <a:rPr lang="ru-RU" sz="1600" dirty="0" err="1">
                <a:solidFill>
                  <a:schemeClr val="tx1"/>
                </a:solidFill>
                <a:latin typeface="+mn-lt"/>
              </a:rPr>
              <a:t>дәүләт белем</a:t>
            </a:r>
            <a:r>
              <a:rPr lang="ru-RU" sz="1600" dirty="0">
                <a:solidFill>
                  <a:schemeClr val="tx1"/>
                </a:solidFill>
                <a:latin typeface="+mn-lt"/>
              </a:rPr>
              <a:t> </a:t>
            </a:r>
            <a:r>
              <a:rPr lang="ru-RU" sz="1600" dirty="0" err="1">
                <a:solidFill>
                  <a:schemeClr val="tx1"/>
                </a:solidFill>
                <a:latin typeface="+mn-lt"/>
              </a:rPr>
              <a:t>биреү </a:t>
            </a:r>
            <a:r>
              <a:rPr lang="ru-RU" sz="1600" dirty="0">
                <a:solidFill>
                  <a:schemeClr val="tx1"/>
                </a:solidFill>
                <a:latin typeface="+mn-lt"/>
              </a:rPr>
              <a:t>стандарты </a:t>
            </a:r>
            <a:r>
              <a:rPr lang="ru-RU" sz="1600" dirty="0" err="1">
                <a:solidFill>
                  <a:schemeClr val="tx1"/>
                </a:solidFill>
                <a:latin typeface="+mn-lt"/>
              </a:rPr>
              <a:t>буйынса</a:t>
            </a:r>
            <a:r>
              <a:rPr lang="ru-RU" sz="1600" dirty="0">
                <a:solidFill>
                  <a:schemeClr val="tx1"/>
                </a:solidFill>
                <a:latin typeface="+mn-lt"/>
              </a:rPr>
              <a:t> </a:t>
            </a:r>
            <a:r>
              <a:rPr lang="ru-RU" sz="1600" dirty="0" err="1">
                <a:solidFill>
                  <a:schemeClr val="tx1"/>
                </a:solidFill>
                <a:latin typeface="+mn-lt"/>
              </a:rPr>
              <a:t>уҡыуын тамамлаусылар</a:t>
            </a:r>
            <a:r>
              <a:rPr lang="ru-RU" sz="1600" dirty="0">
                <a:solidFill>
                  <a:schemeClr val="tx1"/>
                </a:solidFill>
                <a:latin typeface="+mn-lt"/>
              </a:rPr>
              <a:t> </a:t>
            </a:r>
            <a:r>
              <a:rPr lang="ru-RU" sz="1600" dirty="0" err="1">
                <a:solidFill>
                  <a:schemeClr val="tx1"/>
                </a:solidFill>
                <a:latin typeface="+mn-lt"/>
              </a:rPr>
              <a:t>өсөн</a:t>
            </a:r>
            <a:r>
              <a:rPr lang="ru-RU" sz="1600" dirty="0">
                <a:solidFill>
                  <a:schemeClr val="tx1"/>
                </a:solidFill>
                <a:latin typeface="+mn-lt"/>
              </a:rPr>
              <a:t>: </a:t>
            </a:r>
            <a:r>
              <a:rPr lang="en-US" sz="1600" dirty="0">
                <a:solidFill>
                  <a:schemeClr val="tx1"/>
                </a:solidFill>
                <a:latin typeface="+mn-lt"/>
              </a:rPr>
              <a:t>https://fgosreestr.ru/uploads/files/238eb2e61e443460b65a83a2242abd57.pdf https://fgosreestr.ru/uploads/files/46593b22b760accc6966815c78e5b95e.pdf </a:t>
            </a:r>
            <a:endParaRPr lang="ru-RU" sz="1600" dirty="0">
              <a:solidFill>
                <a:schemeClr val="tx1"/>
              </a:solidFill>
              <a:latin typeface="+mn-lt"/>
            </a:endParaRPr>
          </a:p>
          <a:p>
            <a:pPr marL="342900" lvl="0" indent="-342900">
              <a:buAutoNum type="arabicPeriod"/>
            </a:pPr>
            <a:r>
              <a:rPr lang="en-US" sz="1600" dirty="0">
                <a:solidFill>
                  <a:schemeClr val="tx1"/>
                </a:solidFill>
                <a:latin typeface="+mn-lt"/>
              </a:rPr>
              <a:t>2. </a:t>
            </a:r>
            <a:r>
              <a:rPr lang="ru-RU" sz="1600" dirty="0" err="1">
                <a:solidFill>
                  <a:schemeClr val="tx1"/>
                </a:solidFill>
                <a:latin typeface="+mn-lt"/>
              </a:rPr>
              <a:t>Төп дөйөм белем</a:t>
            </a:r>
            <a:r>
              <a:rPr lang="ru-RU" sz="1600" dirty="0">
                <a:solidFill>
                  <a:schemeClr val="tx1"/>
                </a:solidFill>
                <a:latin typeface="+mn-lt"/>
              </a:rPr>
              <a:t> </a:t>
            </a:r>
            <a:r>
              <a:rPr lang="ru-RU" sz="1600" dirty="0" err="1">
                <a:solidFill>
                  <a:schemeClr val="tx1"/>
                </a:solidFill>
                <a:latin typeface="+mn-lt"/>
              </a:rPr>
              <a:t>биреү ойошмаларының</a:t>
            </a:r>
            <a:r>
              <a:rPr lang="ru-RU" sz="1600" dirty="0">
                <a:solidFill>
                  <a:schemeClr val="tx1"/>
                </a:solidFill>
                <a:latin typeface="+mn-lt"/>
              </a:rPr>
              <a:t> </a:t>
            </a:r>
            <a:r>
              <a:rPr lang="en-US" sz="1600" dirty="0">
                <a:solidFill>
                  <a:schemeClr val="tx1"/>
                </a:solidFill>
                <a:latin typeface="+mn-lt"/>
              </a:rPr>
              <a:t>V-IX </a:t>
            </a:r>
            <a:r>
              <a:rPr lang="ru-RU" sz="1600" dirty="0" err="1">
                <a:solidFill>
                  <a:schemeClr val="tx1"/>
                </a:solidFill>
                <a:latin typeface="+mn-lt"/>
              </a:rPr>
              <a:t>кластары</a:t>
            </a:r>
            <a:r>
              <a:rPr lang="ru-RU" sz="1600" dirty="0">
                <a:solidFill>
                  <a:schemeClr val="tx1"/>
                </a:solidFill>
                <a:latin typeface="+mn-lt"/>
              </a:rPr>
              <a:t> </a:t>
            </a:r>
            <a:r>
              <a:rPr lang="ru-RU" sz="1600" dirty="0" err="1">
                <a:solidFill>
                  <a:schemeClr val="tx1"/>
                </a:solidFill>
                <a:latin typeface="+mn-lt"/>
              </a:rPr>
              <a:t>өсөн туған (башҡорт</a:t>
            </a:r>
            <a:r>
              <a:rPr lang="ru-RU" sz="1600" dirty="0">
                <a:solidFill>
                  <a:schemeClr val="tx1"/>
                </a:solidFill>
                <a:latin typeface="+mn-lt"/>
              </a:rPr>
              <a:t>) теле </a:t>
            </a:r>
            <a:r>
              <a:rPr lang="ru-RU" sz="1600" dirty="0" err="1">
                <a:solidFill>
                  <a:schemeClr val="tx1"/>
                </a:solidFill>
                <a:latin typeface="+mn-lt"/>
              </a:rPr>
              <a:t>уҡыу </a:t>
            </a:r>
            <a:r>
              <a:rPr lang="ru-RU" sz="1600" dirty="0">
                <a:solidFill>
                  <a:schemeClr val="tx1"/>
                </a:solidFill>
                <a:latin typeface="+mn-lt"/>
              </a:rPr>
              <a:t>предметы </a:t>
            </a:r>
            <a:r>
              <a:rPr lang="ru-RU" sz="1600" dirty="0" err="1">
                <a:solidFill>
                  <a:schemeClr val="tx1"/>
                </a:solidFill>
                <a:latin typeface="+mn-lt"/>
              </a:rPr>
              <a:t>буйынса</a:t>
            </a:r>
            <a:r>
              <a:rPr lang="ru-RU" sz="1600" dirty="0">
                <a:solidFill>
                  <a:schemeClr val="tx1"/>
                </a:solidFill>
                <a:latin typeface="+mn-lt"/>
              </a:rPr>
              <a:t> </a:t>
            </a:r>
            <a:r>
              <a:rPr lang="ru-RU" sz="1600" dirty="0" err="1">
                <a:solidFill>
                  <a:schemeClr val="tx1"/>
                </a:solidFill>
                <a:latin typeface="+mn-lt"/>
              </a:rPr>
              <a:t>федераль</a:t>
            </a:r>
            <a:r>
              <a:rPr lang="ru-RU" sz="1600" dirty="0">
                <a:solidFill>
                  <a:schemeClr val="tx1"/>
                </a:solidFill>
                <a:latin typeface="+mn-lt"/>
              </a:rPr>
              <a:t> </a:t>
            </a:r>
            <a:r>
              <a:rPr lang="ru-RU" sz="1600" dirty="0" err="1">
                <a:solidFill>
                  <a:schemeClr val="tx1"/>
                </a:solidFill>
                <a:latin typeface="+mn-lt"/>
              </a:rPr>
              <a:t>эш</a:t>
            </a:r>
            <a:r>
              <a:rPr lang="ru-RU" sz="1600" dirty="0">
                <a:solidFill>
                  <a:schemeClr val="tx1"/>
                </a:solidFill>
                <a:latin typeface="+mn-lt"/>
              </a:rPr>
              <a:t> </a:t>
            </a:r>
            <a:r>
              <a:rPr lang="ru-RU" sz="1600" dirty="0" err="1">
                <a:solidFill>
                  <a:schemeClr val="tx1"/>
                </a:solidFill>
                <a:latin typeface="+mn-lt"/>
              </a:rPr>
              <a:t>программаһы</a:t>
            </a:r>
            <a:r>
              <a:rPr lang="ru-RU" sz="1600" dirty="0">
                <a:solidFill>
                  <a:schemeClr val="tx1"/>
                </a:solidFill>
                <a:latin typeface="+mn-lt"/>
              </a:rPr>
              <a:t>: </a:t>
            </a:r>
            <a:r>
              <a:rPr lang="en-US" sz="1600" dirty="0">
                <a:solidFill>
                  <a:schemeClr val="tx1"/>
                </a:solidFill>
                <a:latin typeface="+mn-lt"/>
              </a:rPr>
              <a:t>https://static.edsoo.ru/projects/upload/FOP_OOO.pdf https://static.edsoo.ru/projects/fop/index.html#/sections/200203081</a:t>
            </a:r>
            <a:endParaRPr lang="ru-RU" sz="1600" dirty="0">
              <a:solidFill>
                <a:schemeClr val="tx1"/>
              </a:solidFill>
              <a:latin typeface="+mn-lt"/>
            </a:endParaRPr>
          </a:p>
        </p:txBody>
      </p:sp>
    </p:spTree>
    <p:extLst>
      <p:ext uri="{BB962C8B-B14F-4D97-AF65-F5344CB8AC3E}">
        <p14:creationId xmlns:p14="http://schemas.microsoft.com/office/powerpoint/2010/main" val="3177772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30660" y="195486"/>
            <a:ext cx="9144000" cy="2308324"/>
          </a:xfrm>
          <a:prstGeom prst="rect">
            <a:avLst/>
          </a:prstGeom>
          <a:noFill/>
        </p:spPr>
        <p:txBody>
          <a:bodyPr wrap="square" rtlCol="0">
            <a:spAutoFit/>
          </a:bodyPr>
          <a:lstStyle/>
          <a:p>
            <a:pPr lvl="0"/>
            <a:r>
              <a:rPr lang="ba-RU" sz="2400" b="1" dirty="0">
                <a:solidFill>
                  <a:schemeClr val="tx1"/>
                </a:solidFill>
                <a:latin typeface="+mn-lt"/>
              </a:rPr>
              <a:t>Имтихан биреү ваҡыты.</a:t>
            </a:r>
            <a:endParaRPr lang="ru-RU" sz="2400" dirty="0">
              <a:solidFill>
                <a:schemeClr val="tx1"/>
              </a:solidFill>
              <a:latin typeface="+mn-lt"/>
            </a:endParaRPr>
          </a:p>
          <a:p>
            <a:r>
              <a:rPr lang="ba-RU" sz="2400" dirty="0">
                <a:solidFill>
                  <a:schemeClr val="tx1"/>
                </a:solidFill>
                <a:latin typeface="+mn-lt"/>
              </a:rPr>
              <a:t>Имтихан тапшырыу өсөн 180 минут ваҡыт бирелә.</a:t>
            </a:r>
            <a:endParaRPr lang="ru-RU" sz="2400" dirty="0">
              <a:solidFill>
                <a:schemeClr val="tx1"/>
              </a:solidFill>
              <a:latin typeface="+mn-lt"/>
            </a:endParaRPr>
          </a:p>
          <a:p>
            <a:r>
              <a:rPr lang="ba-RU" sz="2400" b="1" dirty="0">
                <a:solidFill>
                  <a:schemeClr val="tx1"/>
                </a:solidFill>
                <a:latin typeface="+mn-lt"/>
              </a:rPr>
              <a:t> Өҫтәлмә материалдар һәм йыһаздар.</a:t>
            </a:r>
            <a:endParaRPr lang="ru-RU" sz="2400" dirty="0">
              <a:solidFill>
                <a:schemeClr val="tx1"/>
              </a:solidFill>
              <a:latin typeface="+mn-lt"/>
            </a:endParaRPr>
          </a:p>
          <a:p>
            <a:r>
              <a:rPr lang="ba-RU" sz="2400" dirty="0">
                <a:solidFill>
                  <a:schemeClr val="tx1"/>
                </a:solidFill>
                <a:latin typeface="+mn-lt"/>
              </a:rPr>
              <a:t>Уҡыусылар контроль-үлсәү материалдары эш биремдәре текстары менән тәьмин ителергә тейеш. Эш биремдәренә яуаптарҙы уҡыусылар яуаптар бланкыһына яҙалар.</a:t>
            </a:r>
          </a:p>
        </p:txBody>
      </p:sp>
    </p:spTree>
    <p:extLst>
      <p:ext uri="{BB962C8B-B14F-4D97-AF65-F5344CB8AC3E}">
        <p14:creationId xmlns:p14="http://schemas.microsoft.com/office/powerpoint/2010/main" val="3177772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148524508"/>
              </p:ext>
            </p:extLst>
          </p:nvPr>
        </p:nvGraphicFramePr>
        <p:xfrm>
          <a:off x="333987" y="123478"/>
          <a:ext cx="8424937" cy="4043685"/>
        </p:xfrm>
        <a:graphic>
          <a:graphicData uri="http://schemas.openxmlformats.org/drawingml/2006/table">
            <a:tbl>
              <a:tblPr/>
              <a:tblGrid>
                <a:gridCol w="432049">
                  <a:extLst>
                    <a:ext uri="{9D8B030D-6E8A-4147-A177-3AD203B41FA5}">
                      <a16:colId xmlns:a16="http://schemas.microsoft.com/office/drawing/2014/main" val="20000"/>
                    </a:ext>
                  </a:extLst>
                </a:gridCol>
                <a:gridCol w="7532548">
                  <a:extLst>
                    <a:ext uri="{9D8B030D-6E8A-4147-A177-3AD203B41FA5}">
                      <a16:colId xmlns:a16="http://schemas.microsoft.com/office/drawing/2014/main" val="20001"/>
                    </a:ext>
                  </a:extLst>
                </a:gridCol>
                <a:gridCol w="460340">
                  <a:extLst>
                    <a:ext uri="{9D8B030D-6E8A-4147-A177-3AD203B41FA5}">
                      <a16:colId xmlns:a16="http://schemas.microsoft.com/office/drawing/2014/main" val="20002"/>
                    </a:ext>
                  </a:extLst>
                </a:gridCol>
              </a:tblGrid>
              <a:tr h="157825">
                <a:tc>
                  <a:txBody>
                    <a:bodyPr/>
                    <a:lstStyle/>
                    <a:p>
                      <a:pPr algn="ctr">
                        <a:lnSpc>
                          <a:spcPct val="150000"/>
                        </a:lnSpc>
                        <a:spcAft>
                          <a:spcPts val="0"/>
                        </a:spcAft>
                      </a:pP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600" b="1" dirty="0">
                          <a:solidFill>
                            <a:srgbClr val="000000"/>
                          </a:solidFill>
                          <a:latin typeface="Times New Roman"/>
                          <a:ea typeface="Calibri"/>
                          <a:cs typeface="Times New Roman"/>
                        </a:rPr>
                        <a:t>Критерийҙар</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ru-RU" sz="18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913">
                <a:tc rowSpan="2">
                  <a:txBody>
                    <a:bodyPr/>
                    <a:lstStyle/>
                    <a:p>
                      <a:pPr algn="ctr">
                        <a:lnSpc>
                          <a:spcPct val="150000"/>
                        </a:lnSpc>
                        <a:spcAft>
                          <a:spcPts val="0"/>
                        </a:spcAft>
                      </a:pPr>
                      <a:r>
                        <a:rPr lang="tt-RU" sz="1600" b="1" dirty="0">
                          <a:solidFill>
                            <a:srgbClr val="000000"/>
                          </a:solidFill>
                          <a:latin typeface="Times New Roman"/>
                          <a:ea typeface="Calibri"/>
                          <a:cs typeface="Times New Roman"/>
                        </a:rPr>
                        <a:t>1</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1600" dirty="0">
                          <a:solidFill>
                            <a:srgbClr val="000000"/>
                          </a:solidFill>
                          <a:latin typeface="Times New Roman"/>
                          <a:ea typeface="Calibri"/>
                          <a:cs typeface="Times New Roman"/>
                        </a:rPr>
                        <a:t>Әҫәрҙең авторы дөрөҫ күрһәтелгән</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800" b="1" dirty="0">
                          <a:solidFill>
                            <a:srgbClr val="000000"/>
                          </a:solidFill>
                          <a:latin typeface="Times New Roman"/>
                          <a:ea typeface="Calibri"/>
                          <a:cs typeface="Times New Roman"/>
                        </a:rPr>
                        <a:t>2</a:t>
                      </a:r>
                      <a:endParaRPr lang="ru-RU" sz="18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7825">
                <a:tc vMerge="1">
                  <a:txBody>
                    <a:bodyPr/>
                    <a:lstStyle/>
                    <a:p>
                      <a:endParaRPr lang="ru-RU"/>
                    </a:p>
                  </a:txBody>
                  <a:tcPr/>
                </a:tc>
                <a:tc>
                  <a:txBody>
                    <a:bodyPr/>
                    <a:lstStyle/>
                    <a:p>
                      <a:pPr algn="just">
                        <a:lnSpc>
                          <a:spcPct val="150000"/>
                        </a:lnSpc>
                        <a:spcAft>
                          <a:spcPts val="0"/>
                        </a:spcAft>
                      </a:pPr>
                      <a:r>
                        <a:rPr lang="tt-RU" sz="1600">
                          <a:solidFill>
                            <a:srgbClr val="000000"/>
                          </a:solidFill>
                          <a:latin typeface="Times New Roman"/>
                          <a:ea typeface="Calibri"/>
                          <a:cs typeface="Times New Roman"/>
                        </a:rPr>
                        <a:t>Әҫәрҙең авторы дөрөҫ күрһәтелмәгән йә яуап юҡ</a:t>
                      </a:r>
                      <a:endParaRPr lang="ru-RU" sz="160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800" b="1" dirty="0">
                          <a:solidFill>
                            <a:srgbClr val="000000"/>
                          </a:solidFill>
                          <a:latin typeface="Times New Roman"/>
                          <a:ea typeface="Calibri"/>
                          <a:cs typeface="Times New Roman"/>
                        </a:rPr>
                        <a:t>0</a:t>
                      </a:r>
                      <a:endParaRPr lang="ru-RU" sz="18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8369">
                <a:tc rowSpan="3">
                  <a:txBody>
                    <a:bodyPr/>
                    <a:lstStyle/>
                    <a:p>
                      <a:pPr algn="ctr">
                        <a:lnSpc>
                          <a:spcPct val="150000"/>
                        </a:lnSpc>
                        <a:spcAft>
                          <a:spcPts val="0"/>
                        </a:spcAft>
                      </a:pPr>
                      <a:r>
                        <a:rPr lang="tt-RU" sz="1600" b="1">
                          <a:solidFill>
                            <a:srgbClr val="000000"/>
                          </a:solidFill>
                          <a:latin typeface="Times New Roman"/>
                          <a:ea typeface="Calibri"/>
                          <a:cs typeface="Times New Roman"/>
                        </a:rPr>
                        <a:t>2</a:t>
                      </a:r>
                      <a:endParaRPr lang="ru-RU" sz="160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1600" dirty="0">
                          <a:solidFill>
                            <a:srgbClr val="000000"/>
                          </a:solidFill>
                          <a:latin typeface="Times New Roman"/>
                          <a:ea typeface="Calibri"/>
                          <a:cs typeface="Times New Roman"/>
                        </a:rPr>
                        <a:t>Авторҙың биографияһы тулы бирелгән</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800" b="1" dirty="0">
                          <a:solidFill>
                            <a:srgbClr val="000000"/>
                          </a:solidFill>
                          <a:latin typeface="Times New Roman"/>
                          <a:ea typeface="Calibri"/>
                          <a:cs typeface="Times New Roman"/>
                        </a:rPr>
                        <a:t>10</a:t>
                      </a:r>
                      <a:endParaRPr lang="ru-RU" sz="18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7282">
                <a:tc vMerge="1">
                  <a:txBody>
                    <a:bodyPr/>
                    <a:lstStyle/>
                    <a:p>
                      <a:endParaRPr lang="ru-RU"/>
                    </a:p>
                  </a:txBody>
                  <a:tcPr/>
                </a:tc>
                <a:tc>
                  <a:txBody>
                    <a:bodyPr/>
                    <a:lstStyle/>
                    <a:p>
                      <a:pPr algn="just">
                        <a:lnSpc>
                          <a:spcPct val="150000"/>
                        </a:lnSpc>
                        <a:spcAft>
                          <a:spcPts val="0"/>
                        </a:spcAft>
                      </a:pPr>
                      <a:r>
                        <a:rPr lang="tt-RU" sz="1600">
                          <a:solidFill>
                            <a:srgbClr val="000000"/>
                          </a:solidFill>
                          <a:latin typeface="Times New Roman"/>
                          <a:ea typeface="Calibri"/>
                          <a:cs typeface="Times New Roman"/>
                        </a:rPr>
                        <a:t>Авторҙың биографияһын биргәндә бер нисә фактик хаталар ебәрелгән </a:t>
                      </a:r>
                      <a:endParaRPr lang="ru-RU" sz="160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800" b="1" dirty="0">
                          <a:solidFill>
                            <a:srgbClr val="000000"/>
                          </a:solidFill>
                          <a:latin typeface="Times New Roman"/>
                          <a:ea typeface="Calibri"/>
                          <a:cs typeface="Times New Roman"/>
                        </a:rPr>
                        <a:t>5</a:t>
                      </a:r>
                      <a:endParaRPr lang="ru-RU" sz="18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7825">
                <a:tc vMerge="1">
                  <a:txBody>
                    <a:bodyPr/>
                    <a:lstStyle/>
                    <a:p>
                      <a:endParaRPr lang="ru-RU"/>
                    </a:p>
                  </a:txBody>
                  <a:tcPr/>
                </a:tc>
                <a:tc>
                  <a:txBody>
                    <a:bodyPr/>
                    <a:lstStyle/>
                    <a:p>
                      <a:pPr algn="just">
                        <a:lnSpc>
                          <a:spcPct val="150000"/>
                        </a:lnSpc>
                        <a:spcAft>
                          <a:spcPts val="0"/>
                        </a:spcAft>
                      </a:pPr>
                      <a:r>
                        <a:rPr lang="tt-RU" sz="1600" dirty="0">
                          <a:solidFill>
                            <a:srgbClr val="000000"/>
                          </a:solidFill>
                          <a:latin typeface="Times New Roman"/>
                          <a:ea typeface="Calibri"/>
                          <a:cs typeface="Times New Roman"/>
                        </a:rPr>
                        <a:t>Автор биографияһында хаталар күп йә яуап юҡ</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800" b="1" dirty="0">
                          <a:solidFill>
                            <a:srgbClr val="000000"/>
                          </a:solidFill>
                          <a:latin typeface="Times New Roman"/>
                          <a:ea typeface="Calibri"/>
                          <a:cs typeface="Times New Roman"/>
                        </a:rPr>
                        <a:t>0</a:t>
                      </a:r>
                      <a:endParaRPr lang="ru-RU" sz="18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8369">
                <a:tc rowSpan="2">
                  <a:txBody>
                    <a:bodyPr/>
                    <a:lstStyle/>
                    <a:p>
                      <a:pPr algn="ctr">
                        <a:lnSpc>
                          <a:spcPct val="150000"/>
                        </a:lnSpc>
                        <a:spcAft>
                          <a:spcPts val="0"/>
                        </a:spcAft>
                      </a:pPr>
                      <a:r>
                        <a:rPr lang="tt-RU" sz="1600" b="1">
                          <a:solidFill>
                            <a:srgbClr val="000000"/>
                          </a:solidFill>
                          <a:latin typeface="Times New Roman"/>
                          <a:ea typeface="Calibri"/>
                          <a:cs typeface="Times New Roman"/>
                        </a:rPr>
                        <a:t>3</a:t>
                      </a:r>
                      <a:endParaRPr lang="ru-RU" sz="160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1600" dirty="0">
                          <a:solidFill>
                            <a:srgbClr val="000000"/>
                          </a:solidFill>
                          <a:latin typeface="Times New Roman"/>
                          <a:ea typeface="Calibri"/>
                          <a:cs typeface="Times New Roman"/>
                        </a:rPr>
                        <a:t>Уҡыусы әҫәрҙең исемен дөрөҫ билдәләгән</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800" b="1" dirty="0">
                          <a:solidFill>
                            <a:srgbClr val="000000"/>
                          </a:solidFill>
                          <a:latin typeface="Times New Roman"/>
                          <a:ea typeface="Calibri"/>
                          <a:cs typeface="Times New Roman"/>
                        </a:rPr>
                        <a:t>2</a:t>
                      </a:r>
                      <a:endParaRPr lang="ru-RU" sz="18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738">
                <a:tc vMerge="1">
                  <a:txBody>
                    <a:bodyPr/>
                    <a:lstStyle/>
                    <a:p>
                      <a:endParaRPr lang="ru-RU"/>
                    </a:p>
                  </a:txBody>
                  <a:tcPr/>
                </a:tc>
                <a:tc>
                  <a:txBody>
                    <a:bodyPr/>
                    <a:lstStyle/>
                    <a:p>
                      <a:pPr algn="just">
                        <a:lnSpc>
                          <a:spcPct val="150000"/>
                        </a:lnSpc>
                        <a:spcAft>
                          <a:spcPts val="0"/>
                        </a:spcAft>
                      </a:pPr>
                      <a:r>
                        <a:rPr lang="tt-RU" sz="1600" dirty="0">
                          <a:solidFill>
                            <a:srgbClr val="000000"/>
                          </a:solidFill>
                          <a:latin typeface="Times New Roman"/>
                          <a:ea typeface="Calibri"/>
                          <a:cs typeface="Times New Roman"/>
                        </a:rPr>
                        <a:t>Уҡыусы әҫәрҙең исемен дөрөҫ билдәләмәгән (башҡа автор күрһәтелгән) йә яуап юҡ</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800" b="1" dirty="0">
                          <a:solidFill>
                            <a:srgbClr val="000000"/>
                          </a:solidFill>
                          <a:latin typeface="Times New Roman"/>
                          <a:ea typeface="Calibri"/>
                          <a:cs typeface="Times New Roman"/>
                        </a:rPr>
                        <a:t>0</a:t>
                      </a:r>
                      <a:endParaRPr lang="ru-RU" sz="18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7282">
                <a:tc rowSpan="3">
                  <a:txBody>
                    <a:bodyPr/>
                    <a:lstStyle/>
                    <a:p>
                      <a:pPr algn="ctr">
                        <a:lnSpc>
                          <a:spcPct val="150000"/>
                        </a:lnSpc>
                        <a:spcAft>
                          <a:spcPts val="0"/>
                        </a:spcAft>
                      </a:pPr>
                      <a:r>
                        <a:rPr lang="tt-RU" sz="1600" b="1">
                          <a:solidFill>
                            <a:srgbClr val="000000"/>
                          </a:solidFill>
                          <a:latin typeface="Times New Roman"/>
                          <a:ea typeface="Calibri"/>
                          <a:cs typeface="Times New Roman"/>
                        </a:rPr>
                        <a:t>4</a:t>
                      </a:r>
                      <a:endParaRPr lang="ru-RU" sz="160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1600" dirty="0">
                          <a:solidFill>
                            <a:srgbClr val="000000"/>
                          </a:solidFill>
                          <a:latin typeface="Times New Roman"/>
                          <a:ea typeface="Calibri"/>
                          <a:cs typeface="Times New Roman"/>
                        </a:rPr>
                        <a:t>Әҫәрҙең жанры дөрөҫ билдәләнгән, сифаттары тулы яҙылған</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800" b="1" dirty="0">
                          <a:solidFill>
                            <a:srgbClr val="000000"/>
                          </a:solidFill>
                          <a:latin typeface="Times New Roman"/>
                          <a:ea typeface="Calibri"/>
                          <a:cs typeface="Times New Roman"/>
                        </a:rPr>
                        <a:t>5</a:t>
                      </a:r>
                      <a:endParaRPr lang="ru-RU" sz="18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7282">
                <a:tc vMerge="1">
                  <a:txBody>
                    <a:bodyPr/>
                    <a:lstStyle/>
                    <a:p>
                      <a:endParaRPr lang="ru-RU"/>
                    </a:p>
                  </a:txBody>
                  <a:tcPr/>
                </a:tc>
                <a:tc>
                  <a:txBody>
                    <a:bodyPr/>
                    <a:lstStyle/>
                    <a:p>
                      <a:pPr algn="just">
                        <a:lnSpc>
                          <a:spcPct val="150000"/>
                        </a:lnSpc>
                        <a:spcAft>
                          <a:spcPts val="0"/>
                        </a:spcAft>
                      </a:pPr>
                      <a:r>
                        <a:rPr lang="tt-RU" sz="1600">
                          <a:solidFill>
                            <a:srgbClr val="000000"/>
                          </a:solidFill>
                          <a:latin typeface="Times New Roman"/>
                          <a:ea typeface="Calibri"/>
                          <a:cs typeface="Times New Roman"/>
                        </a:rPr>
                        <a:t>Әҫәрҙең жанры дөрөҫ билдәләнгән, бер-ике сифаты ғына дөрөҫ яҙылған</a:t>
                      </a:r>
                      <a:endParaRPr lang="ru-RU" sz="160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800" b="1" dirty="0">
                          <a:solidFill>
                            <a:srgbClr val="000000"/>
                          </a:solidFill>
                          <a:latin typeface="Times New Roman"/>
                          <a:ea typeface="Calibri"/>
                          <a:cs typeface="Times New Roman"/>
                        </a:rPr>
                        <a:t>3</a:t>
                      </a:r>
                      <a:endParaRPr lang="ru-RU" sz="18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6738">
                <a:tc vMerge="1">
                  <a:txBody>
                    <a:bodyPr/>
                    <a:lstStyle/>
                    <a:p>
                      <a:endParaRPr lang="ru-RU"/>
                    </a:p>
                  </a:txBody>
                  <a:tcPr/>
                </a:tc>
                <a:tc>
                  <a:txBody>
                    <a:bodyPr/>
                    <a:lstStyle/>
                    <a:p>
                      <a:pPr algn="just">
                        <a:lnSpc>
                          <a:spcPct val="150000"/>
                        </a:lnSpc>
                        <a:spcAft>
                          <a:spcPts val="0"/>
                        </a:spcAft>
                      </a:pPr>
                      <a:r>
                        <a:rPr lang="tt-RU" sz="1600" dirty="0">
                          <a:solidFill>
                            <a:srgbClr val="000000"/>
                          </a:solidFill>
                          <a:latin typeface="Times New Roman"/>
                          <a:ea typeface="Calibri"/>
                          <a:cs typeface="Times New Roman"/>
                        </a:rPr>
                        <a:t>Әҫәрҙең жанры дөрөҫ билдәләнмәгән, сифаттарында хаталар бар йә яуап юҡ</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800" b="1" dirty="0">
                          <a:solidFill>
                            <a:srgbClr val="000000"/>
                          </a:solidFill>
                          <a:latin typeface="Times New Roman"/>
                          <a:ea typeface="Calibri"/>
                          <a:cs typeface="Times New Roman"/>
                        </a:rPr>
                        <a:t>0</a:t>
                      </a:r>
                      <a:endParaRPr lang="ru-RU" sz="18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77772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2480008521"/>
              </p:ext>
            </p:extLst>
          </p:nvPr>
        </p:nvGraphicFramePr>
        <p:xfrm>
          <a:off x="35496" y="0"/>
          <a:ext cx="9108504" cy="5476661"/>
        </p:xfrm>
        <a:graphic>
          <a:graphicData uri="http://schemas.openxmlformats.org/drawingml/2006/table">
            <a:tbl>
              <a:tblPr/>
              <a:tblGrid>
                <a:gridCol w="295833">
                  <a:extLst>
                    <a:ext uri="{9D8B030D-6E8A-4147-A177-3AD203B41FA5}">
                      <a16:colId xmlns:a16="http://schemas.microsoft.com/office/drawing/2014/main" val="20000"/>
                    </a:ext>
                  </a:extLst>
                </a:gridCol>
                <a:gridCol w="8305117">
                  <a:extLst>
                    <a:ext uri="{9D8B030D-6E8A-4147-A177-3AD203B41FA5}">
                      <a16:colId xmlns:a16="http://schemas.microsoft.com/office/drawing/2014/main" val="20001"/>
                    </a:ext>
                  </a:extLst>
                </a:gridCol>
                <a:gridCol w="507554">
                  <a:extLst>
                    <a:ext uri="{9D8B030D-6E8A-4147-A177-3AD203B41FA5}">
                      <a16:colId xmlns:a16="http://schemas.microsoft.com/office/drawing/2014/main" val="20002"/>
                    </a:ext>
                  </a:extLst>
                </a:gridCol>
              </a:tblGrid>
              <a:tr h="219246">
                <a:tc rowSpan="3">
                  <a:txBody>
                    <a:bodyPr/>
                    <a:lstStyle/>
                    <a:p>
                      <a:pPr algn="ctr">
                        <a:lnSpc>
                          <a:spcPct val="150000"/>
                        </a:lnSpc>
                        <a:spcAft>
                          <a:spcPts val="0"/>
                        </a:spcAft>
                      </a:pPr>
                      <a:r>
                        <a:rPr lang="tt-RU" sz="1600" b="1" dirty="0">
                          <a:solidFill>
                            <a:srgbClr val="000000"/>
                          </a:solidFill>
                          <a:latin typeface="Times New Roman"/>
                          <a:ea typeface="Calibri"/>
                          <a:cs typeface="Times New Roman"/>
                        </a:rPr>
                        <a:t>5</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t-RU" sz="1600" kern="1200" dirty="0">
                          <a:solidFill>
                            <a:schemeClr val="tx1"/>
                          </a:solidFill>
                          <a:latin typeface="+mn-lt"/>
                          <a:ea typeface="+mn-ea"/>
                          <a:cs typeface="+mn-cs"/>
                        </a:rPr>
                        <a:t>Әҫәрҙең темаһы ла, идеяһы ла дөрөҫ</a:t>
                      </a:r>
                      <a:endParaRPr lang="ru-RU" dirty="0"/>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ba-RU" sz="1400" b="1" dirty="0">
                          <a:solidFill>
                            <a:schemeClr val="tx1"/>
                          </a:solidFill>
                        </a:rPr>
                        <a:t>3</a:t>
                      </a:r>
                      <a:endParaRPr lang="ru-RU" sz="1400" b="1" dirty="0">
                        <a:solidFill>
                          <a:schemeClr val="tx1"/>
                        </a:solidFill>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698">
                <a:tc vMerge="1">
                  <a:txBody>
                    <a:bodyPr/>
                    <a:lstStyle/>
                    <a:p>
                      <a:endParaRPr lang="ru-RU"/>
                    </a:p>
                  </a:txBody>
                  <a:tcPr/>
                </a:tc>
                <a:tc>
                  <a:txBody>
                    <a:bodyPr/>
                    <a:lstStyle/>
                    <a:p>
                      <a:pPr algn="just">
                        <a:lnSpc>
                          <a:spcPct val="100000"/>
                        </a:lnSpc>
                        <a:spcAft>
                          <a:spcPts val="0"/>
                        </a:spcAft>
                      </a:pPr>
                      <a:r>
                        <a:rPr lang="tt-RU" sz="1600" dirty="0">
                          <a:solidFill>
                            <a:srgbClr val="000000"/>
                          </a:solidFill>
                          <a:latin typeface="Times New Roman"/>
                          <a:ea typeface="Calibri"/>
                          <a:cs typeface="Times New Roman"/>
                        </a:rPr>
                        <a:t>Әҫәрҙең йә темаһы, йә идеяһы ғына дөрөҫ </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1</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410">
                <a:tc vMerge="1">
                  <a:txBody>
                    <a:bodyPr/>
                    <a:lstStyle/>
                    <a:p>
                      <a:endParaRPr lang="ru-RU"/>
                    </a:p>
                  </a:txBody>
                  <a:tcPr/>
                </a:tc>
                <a:tc>
                  <a:txBody>
                    <a:bodyPr/>
                    <a:lstStyle/>
                    <a:p>
                      <a:pPr algn="just">
                        <a:lnSpc>
                          <a:spcPct val="100000"/>
                        </a:lnSpc>
                        <a:spcAft>
                          <a:spcPts val="0"/>
                        </a:spcAft>
                      </a:pPr>
                      <a:r>
                        <a:rPr lang="tt-RU" sz="1600" dirty="0">
                          <a:solidFill>
                            <a:srgbClr val="000000"/>
                          </a:solidFill>
                          <a:latin typeface="Times New Roman"/>
                          <a:ea typeface="Calibri"/>
                          <a:cs typeface="Times New Roman"/>
                        </a:rPr>
                        <a:t>Әҫәрҙең темаһы ла, идеяһы ла дөрөҫ түгел йә яуап юҡ</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0</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410">
                <a:tc rowSpan="2">
                  <a:txBody>
                    <a:bodyPr/>
                    <a:lstStyle/>
                    <a:p>
                      <a:pPr algn="ctr">
                        <a:lnSpc>
                          <a:spcPct val="150000"/>
                        </a:lnSpc>
                        <a:spcAft>
                          <a:spcPts val="0"/>
                        </a:spcAft>
                      </a:pPr>
                      <a:r>
                        <a:rPr lang="tt-RU" sz="1600" b="1" dirty="0">
                          <a:solidFill>
                            <a:srgbClr val="000000"/>
                          </a:solidFill>
                          <a:latin typeface="Times New Roman"/>
                          <a:ea typeface="Calibri"/>
                          <a:cs typeface="Times New Roman"/>
                        </a:rPr>
                        <a:t>6</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ba-RU" sz="1600" dirty="0">
                          <a:latin typeface="Times New Roman"/>
                          <a:ea typeface="Calibri"/>
                          <a:cs typeface="Times New Roman"/>
                        </a:rPr>
                        <a:t>Әҫәрҙең төп геройҙары </a:t>
                      </a:r>
                      <a:r>
                        <a:rPr lang="tt-RU" sz="1600" dirty="0">
                          <a:solidFill>
                            <a:srgbClr val="000000"/>
                          </a:solidFill>
                          <a:latin typeface="Times New Roman"/>
                          <a:ea typeface="Calibri"/>
                          <a:cs typeface="Times New Roman"/>
                        </a:rPr>
                        <a:t>дөрөҫ билдәләнгән</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2</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410">
                <a:tc vMerge="1">
                  <a:txBody>
                    <a:bodyPr/>
                    <a:lstStyle/>
                    <a:p>
                      <a:endParaRPr lang="ru-RU"/>
                    </a:p>
                  </a:txBody>
                  <a:tcPr/>
                </a:tc>
                <a:tc>
                  <a:txBody>
                    <a:bodyPr/>
                    <a:lstStyle/>
                    <a:p>
                      <a:pPr algn="just">
                        <a:lnSpc>
                          <a:spcPct val="100000"/>
                        </a:lnSpc>
                        <a:spcAft>
                          <a:spcPts val="0"/>
                        </a:spcAft>
                      </a:pPr>
                      <a:r>
                        <a:rPr lang="ba-RU" sz="1600" dirty="0">
                          <a:latin typeface="Times New Roman"/>
                          <a:ea typeface="Calibri"/>
                          <a:cs typeface="Times New Roman"/>
                        </a:rPr>
                        <a:t>Әҫәрҙең төп геройҙары </a:t>
                      </a:r>
                      <a:r>
                        <a:rPr lang="tt-RU" sz="1600" dirty="0">
                          <a:solidFill>
                            <a:srgbClr val="000000"/>
                          </a:solidFill>
                          <a:latin typeface="Times New Roman"/>
                          <a:ea typeface="Calibri"/>
                          <a:cs typeface="Times New Roman"/>
                        </a:rPr>
                        <a:t>дөрөҫ билдәләнмәгән</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0</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410">
                <a:tc rowSpan="2">
                  <a:txBody>
                    <a:bodyPr/>
                    <a:lstStyle/>
                    <a:p>
                      <a:pPr algn="ctr">
                        <a:lnSpc>
                          <a:spcPct val="150000"/>
                        </a:lnSpc>
                        <a:spcAft>
                          <a:spcPts val="0"/>
                        </a:spcAft>
                      </a:pPr>
                      <a:r>
                        <a:rPr lang="tt-RU" sz="1600" b="1">
                          <a:solidFill>
                            <a:srgbClr val="000000"/>
                          </a:solidFill>
                          <a:latin typeface="Times New Roman"/>
                          <a:ea typeface="Calibri"/>
                          <a:cs typeface="Times New Roman"/>
                        </a:rPr>
                        <a:t>7</a:t>
                      </a:r>
                      <a:endParaRPr lang="ru-RU" sz="160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solidFill>
                            <a:srgbClr val="000000"/>
                          </a:solidFill>
                          <a:latin typeface="Times New Roman"/>
                          <a:ea typeface="Calibri"/>
                          <a:cs typeface="Times New Roman"/>
                        </a:rPr>
                        <a:t>Һорауға яуап тулы бирелгән </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2</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0410">
                <a:tc vMerge="1">
                  <a:txBody>
                    <a:bodyPr/>
                    <a:lstStyle/>
                    <a:p>
                      <a:endParaRPr lang="ru-RU"/>
                    </a:p>
                  </a:txBody>
                  <a:tcPr/>
                </a:tc>
                <a:tc>
                  <a:txBody>
                    <a:bodyPr/>
                    <a:lstStyle/>
                    <a:p>
                      <a:pPr algn="just">
                        <a:lnSpc>
                          <a:spcPct val="100000"/>
                        </a:lnSpc>
                        <a:spcAft>
                          <a:spcPts val="0"/>
                        </a:spcAft>
                      </a:pPr>
                      <a:r>
                        <a:rPr lang="tt-RU" sz="1600" dirty="0">
                          <a:solidFill>
                            <a:srgbClr val="000000"/>
                          </a:solidFill>
                          <a:latin typeface="Times New Roman"/>
                          <a:ea typeface="Calibri"/>
                          <a:cs typeface="Times New Roman"/>
                        </a:rPr>
                        <a:t>Һорауға яуап тулы бирелмәгән йә яуап юҡ </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0</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0410">
                <a:tc rowSpan="2">
                  <a:txBody>
                    <a:bodyPr/>
                    <a:lstStyle/>
                    <a:p>
                      <a:pPr algn="ctr">
                        <a:lnSpc>
                          <a:spcPct val="150000"/>
                        </a:lnSpc>
                        <a:spcAft>
                          <a:spcPts val="0"/>
                        </a:spcAft>
                      </a:pPr>
                      <a:r>
                        <a:rPr lang="tt-RU" sz="1600" b="1">
                          <a:solidFill>
                            <a:srgbClr val="000000"/>
                          </a:solidFill>
                          <a:latin typeface="Times New Roman"/>
                          <a:ea typeface="Calibri"/>
                          <a:cs typeface="Times New Roman"/>
                        </a:rPr>
                        <a:t>8</a:t>
                      </a:r>
                      <a:endParaRPr lang="ru-RU" sz="160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ba-RU" sz="1600" dirty="0">
                          <a:latin typeface="Times New Roman"/>
                          <a:ea typeface="Calibri"/>
                          <a:cs typeface="Times New Roman"/>
                        </a:rPr>
                        <a:t>Фразеологизмдың мәғәнәһе дөрөҫ билдәләнгән.</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2</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0410">
                <a:tc vMerge="1">
                  <a:txBody>
                    <a:bodyPr/>
                    <a:lstStyle/>
                    <a:p>
                      <a:endParaRPr lang="ru-RU"/>
                    </a:p>
                  </a:txBody>
                  <a:tcPr/>
                </a:tc>
                <a:tc>
                  <a:txBody>
                    <a:bodyPr/>
                    <a:lstStyle/>
                    <a:p>
                      <a:pPr algn="just">
                        <a:lnSpc>
                          <a:spcPct val="100000"/>
                        </a:lnSpc>
                        <a:spcAft>
                          <a:spcPts val="0"/>
                        </a:spcAft>
                      </a:pPr>
                      <a:r>
                        <a:rPr lang="ba-RU" sz="1600" dirty="0">
                          <a:latin typeface="Times New Roman"/>
                          <a:ea typeface="Calibri"/>
                          <a:cs typeface="Times New Roman"/>
                        </a:rPr>
                        <a:t>Фразеологизмдың мәғәнәһе дөрөҫ билдәләнмәгән </a:t>
                      </a:r>
                      <a:r>
                        <a:rPr lang="tt-RU" sz="1600" dirty="0">
                          <a:solidFill>
                            <a:srgbClr val="000000"/>
                          </a:solidFill>
                          <a:latin typeface="Times New Roman"/>
                          <a:ea typeface="Calibri"/>
                          <a:cs typeface="Times New Roman"/>
                        </a:rPr>
                        <a:t>йә яуап юҡ</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0</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0410">
                <a:tc rowSpan="2">
                  <a:txBody>
                    <a:bodyPr/>
                    <a:lstStyle/>
                    <a:p>
                      <a:pPr algn="ctr">
                        <a:lnSpc>
                          <a:spcPct val="150000"/>
                        </a:lnSpc>
                        <a:spcAft>
                          <a:spcPts val="0"/>
                        </a:spcAft>
                      </a:pPr>
                      <a:r>
                        <a:rPr lang="tt-RU" sz="1600" b="1">
                          <a:solidFill>
                            <a:srgbClr val="000000"/>
                          </a:solidFill>
                          <a:latin typeface="Times New Roman"/>
                          <a:ea typeface="Calibri"/>
                          <a:cs typeface="Times New Roman"/>
                        </a:rPr>
                        <a:t>9</a:t>
                      </a:r>
                      <a:endParaRPr lang="ru-RU" sz="160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be-BY" sz="1600" dirty="0">
                          <a:latin typeface="Times New Roman"/>
                          <a:ea typeface="Calibri"/>
                          <a:cs typeface="Times New Roman"/>
                        </a:rPr>
                        <a:t>Һүрәтләү сараһының төрө дөрөҫ күрһәтелгән.</a:t>
                      </a:r>
                      <a:r>
                        <a:rPr lang="be-BY" sz="1600" dirty="0">
                          <a:solidFill>
                            <a:srgbClr val="000000"/>
                          </a:solidFill>
                          <a:latin typeface="Times New Roman"/>
                          <a:ea typeface="Calibri"/>
                          <a:cs typeface="Times New Roman"/>
                        </a:rPr>
                        <a:t> </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2</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0410">
                <a:tc vMerge="1">
                  <a:txBody>
                    <a:bodyPr/>
                    <a:lstStyle/>
                    <a:p>
                      <a:endParaRPr lang="ru-RU"/>
                    </a:p>
                  </a:txBody>
                  <a:tcPr/>
                </a:tc>
                <a:tc>
                  <a:txBody>
                    <a:bodyPr/>
                    <a:lstStyle/>
                    <a:p>
                      <a:pPr algn="just">
                        <a:lnSpc>
                          <a:spcPct val="100000"/>
                        </a:lnSpc>
                        <a:spcAft>
                          <a:spcPts val="0"/>
                        </a:spcAft>
                      </a:pPr>
                      <a:r>
                        <a:rPr lang="be-BY" sz="1600" dirty="0">
                          <a:latin typeface="Times New Roman"/>
                          <a:ea typeface="Calibri"/>
                          <a:cs typeface="Times New Roman"/>
                        </a:rPr>
                        <a:t>Һүрәтләү сараһының төрө дөрөҫ күрһәтелмәгән</a:t>
                      </a:r>
                      <a:r>
                        <a:rPr lang="tt-RU" sz="1600" dirty="0">
                          <a:solidFill>
                            <a:srgbClr val="000000"/>
                          </a:solidFill>
                          <a:latin typeface="Times New Roman"/>
                          <a:ea typeface="Calibri"/>
                          <a:cs typeface="Times New Roman"/>
                        </a:rPr>
                        <a:t> йә яуап юҡ</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0</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0410">
                <a:tc rowSpan="3">
                  <a:txBody>
                    <a:bodyPr/>
                    <a:lstStyle/>
                    <a:p>
                      <a:pPr algn="ctr">
                        <a:lnSpc>
                          <a:spcPct val="150000"/>
                        </a:lnSpc>
                        <a:spcAft>
                          <a:spcPts val="0"/>
                        </a:spcAft>
                      </a:pPr>
                      <a:r>
                        <a:rPr lang="tt-RU" sz="1600" b="1">
                          <a:solidFill>
                            <a:srgbClr val="000000"/>
                          </a:solidFill>
                          <a:latin typeface="Times New Roman"/>
                          <a:ea typeface="Calibri"/>
                          <a:cs typeface="Times New Roman"/>
                        </a:rPr>
                        <a:t>10</a:t>
                      </a:r>
                      <a:endParaRPr lang="ru-RU" sz="160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solidFill>
                            <a:srgbClr val="000000"/>
                          </a:solidFill>
                          <a:latin typeface="Times New Roman"/>
                          <a:ea typeface="Calibri"/>
                          <a:cs typeface="Times New Roman"/>
                        </a:rPr>
                        <a:t>Яҙма күләме – 10 һөйләм, хатаһыҙ, фекер тулы асылған, мәғлүмәтле</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10</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0410">
                <a:tc vMerge="1">
                  <a:txBody>
                    <a:bodyPr/>
                    <a:lstStyle/>
                    <a:p>
                      <a:endParaRPr lang="ru-RU"/>
                    </a:p>
                  </a:txBody>
                  <a:tcPr/>
                </a:tc>
                <a:tc>
                  <a:txBody>
                    <a:bodyPr/>
                    <a:lstStyle/>
                    <a:p>
                      <a:pPr algn="just">
                        <a:lnSpc>
                          <a:spcPct val="100000"/>
                        </a:lnSpc>
                        <a:spcAft>
                          <a:spcPts val="0"/>
                        </a:spcAft>
                      </a:pPr>
                      <a:r>
                        <a:rPr lang="tt-RU" sz="1600" dirty="0">
                          <a:solidFill>
                            <a:srgbClr val="000000"/>
                          </a:solidFill>
                          <a:latin typeface="Times New Roman"/>
                          <a:ea typeface="Calibri"/>
                          <a:cs typeface="Times New Roman"/>
                        </a:rPr>
                        <a:t>Яҙманың күләме – 7 һөйләм, хаталар бар, фекер тулыһынса асылмаған, мәғлүмәт аҙ. </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5</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516015">
                <a:tc vMerge="1">
                  <a:txBody>
                    <a:bodyPr/>
                    <a:lstStyle/>
                    <a:p>
                      <a:endParaRPr lang="ru-RU"/>
                    </a:p>
                  </a:txBody>
                  <a:tcPr/>
                </a:tc>
                <a:tc>
                  <a:txBody>
                    <a:bodyPr/>
                    <a:lstStyle/>
                    <a:p>
                      <a:pPr algn="just">
                        <a:lnSpc>
                          <a:spcPct val="100000"/>
                        </a:lnSpc>
                        <a:spcAft>
                          <a:spcPts val="0"/>
                        </a:spcAft>
                      </a:pPr>
                      <a:r>
                        <a:rPr lang="tt-RU" sz="1600" dirty="0">
                          <a:solidFill>
                            <a:srgbClr val="000000"/>
                          </a:solidFill>
                          <a:latin typeface="Times New Roman"/>
                          <a:ea typeface="Calibri"/>
                          <a:cs typeface="Times New Roman"/>
                        </a:rPr>
                        <a:t>Яҙманың күләме 5 һөйләмдән дә аҙ, хаталар күп, фекер асылмаған, мәғлүмәт аҙ йә яҙма бөтөнләй яҙылмаған. </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0</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788598">
                <a:tc>
                  <a:txBody>
                    <a:bodyPr/>
                    <a:lstStyle/>
                    <a:p>
                      <a:pPr algn="ctr">
                        <a:lnSpc>
                          <a:spcPct val="150000"/>
                        </a:lnSpc>
                        <a:spcAft>
                          <a:spcPts val="0"/>
                        </a:spcAft>
                      </a:pP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600" dirty="0">
                          <a:solidFill>
                            <a:srgbClr val="000000"/>
                          </a:solidFill>
                          <a:latin typeface="Times New Roman"/>
                          <a:ea typeface="Calibri"/>
                          <a:cs typeface="Times New Roman"/>
                        </a:rPr>
                        <a:t>Максималь балл</a:t>
                      </a:r>
                      <a:endParaRPr lang="ru-RU" sz="16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t-RU" sz="1400" b="1" dirty="0">
                          <a:solidFill>
                            <a:srgbClr val="000000"/>
                          </a:solidFill>
                          <a:latin typeface="Times New Roman"/>
                          <a:ea typeface="Calibri"/>
                          <a:cs typeface="Times New Roman"/>
                        </a:rPr>
                        <a:t>40</a:t>
                      </a:r>
                      <a:endParaRPr lang="ru-RU" sz="1400" dirty="0">
                        <a:latin typeface="Calibri"/>
                        <a:ea typeface="Calibri"/>
                        <a:cs typeface="Times New Roman"/>
                      </a:endParaRPr>
                    </a:p>
                  </a:txBody>
                  <a:tcPr marL="8455" marR="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77772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8" name="Таблица 7"/>
          <p:cNvGraphicFramePr>
            <a:graphicFrameLocks noGrp="1"/>
          </p:cNvGraphicFramePr>
          <p:nvPr/>
        </p:nvGraphicFramePr>
        <p:xfrm>
          <a:off x="1331639" y="987575"/>
          <a:ext cx="6768753" cy="2880320"/>
        </p:xfrm>
        <a:graphic>
          <a:graphicData uri="http://schemas.openxmlformats.org/drawingml/2006/table">
            <a:tbl>
              <a:tblPr/>
              <a:tblGrid>
                <a:gridCol w="575344">
                  <a:extLst>
                    <a:ext uri="{9D8B030D-6E8A-4147-A177-3AD203B41FA5}">
                      <a16:colId xmlns:a16="http://schemas.microsoft.com/office/drawing/2014/main" val="20000"/>
                    </a:ext>
                  </a:extLst>
                </a:gridCol>
                <a:gridCol w="1034266">
                  <a:extLst>
                    <a:ext uri="{9D8B030D-6E8A-4147-A177-3AD203B41FA5}">
                      <a16:colId xmlns:a16="http://schemas.microsoft.com/office/drawing/2014/main" val="20001"/>
                    </a:ext>
                  </a:extLst>
                </a:gridCol>
                <a:gridCol w="909720">
                  <a:extLst>
                    <a:ext uri="{9D8B030D-6E8A-4147-A177-3AD203B41FA5}">
                      <a16:colId xmlns:a16="http://schemas.microsoft.com/office/drawing/2014/main" val="20002"/>
                    </a:ext>
                  </a:extLst>
                </a:gridCol>
                <a:gridCol w="4249423">
                  <a:extLst>
                    <a:ext uri="{9D8B030D-6E8A-4147-A177-3AD203B41FA5}">
                      <a16:colId xmlns:a16="http://schemas.microsoft.com/office/drawing/2014/main" val="20003"/>
                    </a:ext>
                  </a:extLst>
                </a:gridCol>
              </a:tblGrid>
              <a:tr h="576064">
                <a:tc>
                  <a:txBody>
                    <a:bodyPr/>
                    <a:lstStyle/>
                    <a:p>
                      <a:pPr algn="just">
                        <a:lnSpc>
                          <a:spcPct val="150000"/>
                        </a:lnSpc>
                        <a:spcAft>
                          <a:spcPts val="0"/>
                        </a:spcAft>
                      </a:pPr>
                      <a:r>
                        <a:rPr lang="tt-RU" sz="2400" b="1" dirty="0">
                          <a:latin typeface="Times New Roman"/>
                          <a:ea typeface="Calibri"/>
                          <a:cs typeface="Times New Roman"/>
                        </a:rPr>
                        <a:t>№</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dirty="0">
                          <a:latin typeface="Times New Roman"/>
                          <a:ea typeface="Calibri"/>
                          <a:cs typeface="Times New Roman"/>
                        </a:rPr>
                        <a:t>Балл</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a:latin typeface="Times New Roman"/>
                          <a:ea typeface="Calibri"/>
                          <a:cs typeface="Times New Roman"/>
                        </a:rPr>
                        <a:t>Баһа</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a:latin typeface="Times New Roman"/>
                          <a:ea typeface="Calibri"/>
                          <a:cs typeface="Times New Roman"/>
                        </a:rPr>
                        <a:t>Белем үҙләштереү дәрәжәһе</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064">
                <a:tc>
                  <a:txBody>
                    <a:bodyPr/>
                    <a:lstStyle/>
                    <a:p>
                      <a:pPr algn="just">
                        <a:lnSpc>
                          <a:spcPct val="150000"/>
                        </a:lnSpc>
                        <a:spcAft>
                          <a:spcPts val="0"/>
                        </a:spcAft>
                      </a:pPr>
                      <a:r>
                        <a:rPr lang="tt-RU" sz="2400" b="1">
                          <a:latin typeface="Times New Roman"/>
                          <a:ea typeface="Calibri"/>
                          <a:cs typeface="Times New Roman"/>
                        </a:rPr>
                        <a:t>1</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dirty="0">
                          <a:latin typeface="Times New Roman"/>
                          <a:ea typeface="Calibri"/>
                          <a:cs typeface="Times New Roman"/>
                        </a:rPr>
                        <a:t>0 -15</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dirty="0">
                          <a:latin typeface="Times New Roman"/>
                          <a:ea typeface="Calibri"/>
                          <a:cs typeface="Times New Roman"/>
                        </a:rPr>
                        <a:t>2</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dirty="0">
                          <a:latin typeface="Times New Roman"/>
                          <a:ea typeface="Calibri"/>
                          <a:cs typeface="Times New Roman"/>
                        </a:rPr>
                        <a:t>Ныҡ түбән, насар</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6064">
                <a:tc>
                  <a:txBody>
                    <a:bodyPr/>
                    <a:lstStyle/>
                    <a:p>
                      <a:pPr algn="just">
                        <a:lnSpc>
                          <a:spcPct val="150000"/>
                        </a:lnSpc>
                        <a:spcAft>
                          <a:spcPts val="0"/>
                        </a:spcAft>
                      </a:pPr>
                      <a:r>
                        <a:rPr lang="tt-RU" sz="2400" b="1">
                          <a:latin typeface="Times New Roman"/>
                          <a:ea typeface="Calibri"/>
                          <a:cs typeface="Times New Roman"/>
                        </a:rPr>
                        <a:t>2</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a:latin typeface="Times New Roman"/>
                          <a:ea typeface="Calibri"/>
                          <a:cs typeface="Times New Roman"/>
                        </a:rPr>
                        <a:t>16 - 25</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a:latin typeface="Times New Roman"/>
                          <a:ea typeface="Calibri"/>
                          <a:cs typeface="Times New Roman"/>
                        </a:rPr>
                        <a:t>3</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dirty="0">
                          <a:latin typeface="Times New Roman"/>
                          <a:ea typeface="Calibri"/>
                          <a:cs typeface="Times New Roman"/>
                        </a:rPr>
                        <a:t>Түбән</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6064">
                <a:tc>
                  <a:txBody>
                    <a:bodyPr/>
                    <a:lstStyle/>
                    <a:p>
                      <a:pPr algn="just">
                        <a:lnSpc>
                          <a:spcPct val="150000"/>
                        </a:lnSpc>
                        <a:spcAft>
                          <a:spcPts val="0"/>
                        </a:spcAft>
                      </a:pPr>
                      <a:r>
                        <a:rPr lang="tt-RU" sz="2400" b="1">
                          <a:latin typeface="Times New Roman"/>
                          <a:ea typeface="Calibri"/>
                          <a:cs typeface="Times New Roman"/>
                        </a:rPr>
                        <a:t>3</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a:latin typeface="Times New Roman"/>
                          <a:ea typeface="Calibri"/>
                          <a:cs typeface="Times New Roman"/>
                        </a:rPr>
                        <a:t>26 - 32</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a:latin typeface="Times New Roman"/>
                          <a:ea typeface="Calibri"/>
                          <a:cs typeface="Times New Roman"/>
                        </a:rPr>
                        <a:t>4</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dirty="0">
                          <a:latin typeface="Times New Roman"/>
                          <a:ea typeface="Calibri"/>
                          <a:cs typeface="Times New Roman"/>
                        </a:rPr>
                        <a:t>Яҡшы</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6064">
                <a:tc>
                  <a:txBody>
                    <a:bodyPr/>
                    <a:lstStyle/>
                    <a:p>
                      <a:pPr algn="just">
                        <a:lnSpc>
                          <a:spcPct val="150000"/>
                        </a:lnSpc>
                        <a:spcAft>
                          <a:spcPts val="0"/>
                        </a:spcAft>
                      </a:pPr>
                      <a:r>
                        <a:rPr lang="tt-RU" sz="2400" b="1">
                          <a:latin typeface="Times New Roman"/>
                          <a:ea typeface="Calibri"/>
                          <a:cs typeface="Times New Roman"/>
                        </a:rPr>
                        <a:t>4</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a:latin typeface="Times New Roman"/>
                          <a:ea typeface="Calibri"/>
                          <a:cs typeface="Times New Roman"/>
                        </a:rPr>
                        <a:t>33 - 40</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a:latin typeface="Times New Roman"/>
                          <a:ea typeface="Calibri"/>
                          <a:cs typeface="Times New Roman"/>
                        </a:rPr>
                        <a:t>5 </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2400" b="1" dirty="0">
                          <a:latin typeface="Times New Roman"/>
                          <a:ea typeface="Calibri"/>
                          <a:cs typeface="Times New Roman"/>
                        </a:rPr>
                        <a:t>Юғары</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7772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9" name="TextBox 8"/>
          <p:cNvSpPr txBox="1"/>
          <p:nvPr/>
        </p:nvSpPr>
        <p:spPr>
          <a:xfrm>
            <a:off x="323528" y="1131590"/>
            <a:ext cx="8568952" cy="3231654"/>
          </a:xfrm>
          <a:prstGeom prst="rect">
            <a:avLst/>
          </a:prstGeom>
          <a:noFill/>
        </p:spPr>
        <p:txBody>
          <a:bodyPr wrap="square" rtlCol="0">
            <a:spAutoFit/>
          </a:bodyPr>
          <a:lstStyle/>
          <a:p>
            <a:pPr algn="ctr"/>
            <a:r>
              <a:rPr lang="ba-RU" sz="2800" dirty="0">
                <a:solidFill>
                  <a:schemeClr val="tx1"/>
                </a:solidFill>
                <a:latin typeface="+mn-lt"/>
              </a:rPr>
              <a:t>Уҡытыу туған (башҡорт) телендә алып барылған белем биреү ойошмаларының IX класс уҡыусылары өсөн туған (башҡорт) әҙәбиәтенән дәүләт йомғаҡлау аттестацияһын үткәреү өсөн әҙерлек кимәленә ҡуйылған талаптар һәм йөкмәтке элементтарының кодификаторы</a:t>
            </a:r>
            <a:endParaRPr lang="ru-RU" sz="2800" dirty="0">
              <a:solidFill>
                <a:schemeClr val="tx1"/>
              </a:solidFill>
              <a:latin typeface="+mn-lt"/>
            </a:endParaRPr>
          </a:p>
          <a:p>
            <a:r>
              <a:rPr lang="ba-RU" dirty="0"/>
              <a:t> </a:t>
            </a:r>
            <a:endParaRPr lang="ru-RU" dirty="0"/>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215516" y="195486"/>
            <a:ext cx="8712968" cy="4154984"/>
          </a:xfrm>
          <a:prstGeom prst="rect">
            <a:avLst/>
          </a:prstGeom>
          <a:noFill/>
        </p:spPr>
        <p:txBody>
          <a:bodyPr wrap="square" rtlCol="0">
            <a:spAutoFit/>
          </a:bodyPr>
          <a:lstStyle/>
          <a:p>
            <a:r>
              <a:rPr lang="ba-RU" sz="2400" dirty="0">
                <a:solidFill>
                  <a:schemeClr val="tx1"/>
                </a:solidFill>
                <a:latin typeface="+mn-lt"/>
              </a:rPr>
              <a:t>Туған (башҡорт) әҙәбиәтенән IX класс уҡыусыларының әҙерлек кимәленә ҡуйылған талаптар һәм йөкмәтке элементтарының кодификаторы (артабан – Кодификатор) – дәүләт йомғаҡлау аттестацияһы өсөн контроль-үлсәү материалдарын төҙөү, уларҙың йөкмәткеһен билдәләүсе документтарҙың береһе.</a:t>
            </a:r>
            <a:endParaRPr lang="ru-RU" sz="2400" dirty="0">
              <a:solidFill>
                <a:schemeClr val="tx1"/>
              </a:solidFill>
              <a:latin typeface="+mn-lt"/>
            </a:endParaRPr>
          </a:p>
          <a:p>
            <a:r>
              <a:rPr lang="ba-RU" sz="2400" dirty="0">
                <a:solidFill>
                  <a:schemeClr val="tx1"/>
                </a:solidFill>
                <a:latin typeface="+mn-lt"/>
              </a:rPr>
              <a:t>Ул ике өлөштән тора:</a:t>
            </a:r>
            <a:endParaRPr lang="ru-RU" sz="2400" dirty="0">
              <a:solidFill>
                <a:schemeClr val="tx1"/>
              </a:solidFill>
              <a:latin typeface="+mn-lt"/>
            </a:endParaRPr>
          </a:p>
          <a:p>
            <a:r>
              <a:rPr lang="ba-RU" sz="2400" dirty="0">
                <a:solidFill>
                  <a:schemeClr val="tx1"/>
                </a:solidFill>
                <a:latin typeface="+mn-lt"/>
              </a:rPr>
              <a:t>Туған (башҡорт) әҙәбиәтенән дәүләт йомғаҡлау аттестацияһы эшендә тикшерелә торған әҙерлек кимәленә талаптар.</a:t>
            </a:r>
            <a:endParaRPr lang="ru-RU" sz="2400" dirty="0">
              <a:solidFill>
                <a:schemeClr val="tx1"/>
              </a:solidFill>
              <a:latin typeface="+mn-lt"/>
            </a:endParaRPr>
          </a:p>
          <a:p>
            <a:r>
              <a:rPr lang="ba-RU" sz="2400" dirty="0">
                <a:solidFill>
                  <a:schemeClr val="tx1"/>
                </a:solidFill>
                <a:latin typeface="+mn-lt"/>
              </a:rPr>
              <a:t>Туған (башҡорт) әҙәбиәтенән дәүләт йомғаҡлау аттестацияһы эшендә тикшерелә торған теоретик база һәм әҙәби әҫәрҙәр исемлеге.</a:t>
            </a:r>
            <a:endParaRPr lang="ru-RU" dirty="0"/>
          </a:p>
        </p:txBody>
      </p:sp>
    </p:spTree>
    <p:extLst>
      <p:ext uri="{BB962C8B-B14F-4D97-AF65-F5344CB8AC3E}">
        <p14:creationId xmlns:p14="http://schemas.microsoft.com/office/powerpoint/2010/main" val="3177772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179512" y="843558"/>
            <a:ext cx="8784976" cy="3323987"/>
          </a:xfrm>
          <a:prstGeom prst="rect">
            <a:avLst/>
          </a:prstGeom>
          <a:noFill/>
        </p:spPr>
        <p:txBody>
          <a:bodyPr wrap="square" rtlCol="0">
            <a:spAutoFit/>
          </a:bodyPr>
          <a:lstStyle/>
          <a:p>
            <a:r>
              <a:rPr lang="ba-RU" sz="2400" dirty="0">
                <a:solidFill>
                  <a:schemeClr val="tx1"/>
                </a:solidFill>
                <a:latin typeface="+mn-lt"/>
              </a:rPr>
              <a:t>Кодификаторҙа туған (башҡорт) әҙәбиәте буйынса төп белем биреү программаларына индерелмәгән әҙерлек кимәле талаптары һәм йөкмәтке  элементтары алынмай. Уҡыусыларҙың белеме лә кодификаторҙа сағылыш тапҡан элементтар буйынса тикшерелә.</a:t>
            </a:r>
            <a:endParaRPr lang="ru-RU" sz="2400" dirty="0">
              <a:solidFill>
                <a:schemeClr val="tx1"/>
              </a:solidFill>
              <a:latin typeface="+mn-lt"/>
            </a:endParaRPr>
          </a:p>
          <a:p>
            <a:r>
              <a:rPr lang="ba-RU" sz="2400" dirty="0">
                <a:solidFill>
                  <a:schemeClr val="tx1"/>
                </a:solidFill>
                <a:latin typeface="+mn-lt"/>
              </a:rPr>
              <a:t>Был документтар нигеҙенә туған (башҡорт) әҙәбиәте буйынса уҡыу материалын дөйөмләштереү һәм системалаштырыу принциптары һалынған.</a:t>
            </a:r>
            <a:endParaRPr lang="ru-RU" sz="24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215516" y="65720"/>
            <a:ext cx="8712968" cy="830997"/>
          </a:xfrm>
          <a:prstGeom prst="rect">
            <a:avLst/>
          </a:prstGeom>
          <a:noFill/>
        </p:spPr>
        <p:txBody>
          <a:bodyPr wrap="square" rtlCol="0">
            <a:spAutoFit/>
          </a:bodyPr>
          <a:lstStyle/>
          <a:p>
            <a:r>
              <a:rPr lang="ba-RU" sz="2400" dirty="0">
                <a:solidFill>
                  <a:schemeClr val="tx1"/>
                </a:solidFill>
                <a:latin typeface="+mn-lt"/>
              </a:rPr>
              <a:t>Туған (башҡорт) әҙәбиәтенән дәүләт йомғаҡлау аттестацияһы эшендә тикшерелә торған әҙерлек кимәленә талаптар</a:t>
            </a:r>
            <a:endParaRPr lang="ru-RU" sz="2400" dirty="0">
              <a:solidFill>
                <a:schemeClr val="tx1"/>
              </a:solidFill>
              <a:latin typeface="+mn-lt"/>
            </a:endParaRPr>
          </a:p>
        </p:txBody>
      </p:sp>
      <p:graphicFrame>
        <p:nvGraphicFramePr>
          <p:cNvPr id="9" name="Таблица 8"/>
          <p:cNvGraphicFramePr>
            <a:graphicFrameLocks noGrp="1"/>
          </p:cNvGraphicFramePr>
          <p:nvPr/>
        </p:nvGraphicFramePr>
        <p:xfrm>
          <a:off x="467544" y="1707654"/>
          <a:ext cx="7920880" cy="2572325"/>
        </p:xfrm>
        <a:graphic>
          <a:graphicData uri="http://schemas.openxmlformats.org/drawingml/2006/table">
            <a:tbl>
              <a:tblPr/>
              <a:tblGrid>
                <a:gridCol w="864096">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72008">
                <a:tc>
                  <a:txBody>
                    <a:bodyPr/>
                    <a:lstStyle/>
                    <a:p>
                      <a:pPr algn="just">
                        <a:lnSpc>
                          <a:spcPct val="150000"/>
                        </a:lnSpc>
                        <a:spcAft>
                          <a:spcPts val="0"/>
                        </a:spcAft>
                      </a:pPr>
                      <a:r>
                        <a:rPr lang="tt-RU" sz="1800" b="1" dirty="0">
                          <a:latin typeface="Times New Roman"/>
                          <a:ea typeface="Calibri"/>
                          <a:cs typeface="Times New Roman"/>
                        </a:rPr>
                        <a:t>код</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1800" b="1">
                          <a:latin typeface="Times New Roman"/>
                          <a:ea typeface="Calibri"/>
                          <a:cs typeface="Times New Roman"/>
                        </a:rPr>
                        <a:t>Талаптар</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0138">
                <a:tc>
                  <a:txBody>
                    <a:bodyPr/>
                    <a:lstStyle/>
                    <a:p>
                      <a:pPr algn="just">
                        <a:lnSpc>
                          <a:spcPct val="150000"/>
                        </a:lnSpc>
                        <a:spcAft>
                          <a:spcPts val="0"/>
                        </a:spcAft>
                      </a:pPr>
                      <a:r>
                        <a:rPr lang="tt-RU" sz="1800" b="1" dirty="0">
                          <a:latin typeface="Times New Roman"/>
                          <a:ea typeface="Calibri"/>
                          <a:cs typeface="Times New Roman"/>
                        </a:rPr>
                        <a:t>1</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1800" b="1" dirty="0">
                          <a:latin typeface="Times New Roman"/>
                          <a:ea typeface="Calibri"/>
                          <a:cs typeface="Times New Roman"/>
                        </a:rPr>
                        <a:t>Белергә/аңларға</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0138">
                <a:tc>
                  <a:txBody>
                    <a:bodyPr/>
                    <a:lstStyle/>
                    <a:p>
                      <a:pPr algn="just">
                        <a:lnSpc>
                          <a:spcPct val="150000"/>
                        </a:lnSpc>
                        <a:spcAft>
                          <a:spcPts val="0"/>
                        </a:spcAft>
                      </a:pPr>
                      <a:r>
                        <a:rPr lang="tt-RU" sz="1800" dirty="0">
                          <a:latin typeface="Times New Roman"/>
                          <a:ea typeface="Calibri"/>
                          <a:cs typeface="Times New Roman"/>
                        </a:rPr>
                        <a:t>1.1</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1800">
                          <a:latin typeface="Times New Roman"/>
                          <a:ea typeface="Calibri"/>
                          <a:cs typeface="Times New Roman"/>
                        </a:rPr>
                        <a:t>Һүҙ сәнғәте булараҡ нәфис әҙәбиәттең үҙенсәлектәрен</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0138">
                <a:tc>
                  <a:txBody>
                    <a:bodyPr/>
                    <a:lstStyle/>
                    <a:p>
                      <a:pPr algn="just">
                        <a:lnSpc>
                          <a:spcPct val="150000"/>
                        </a:lnSpc>
                        <a:spcAft>
                          <a:spcPts val="0"/>
                        </a:spcAft>
                      </a:pPr>
                      <a:r>
                        <a:rPr lang="tt-RU" sz="1800" dirty="0">
                          <a:latin typeface="Times New Roman"/>
                          <a:ea typeface="Calibri"/>
                          <a:cs typeface="Times New Roman"/>
                        </a:rPr>
                        <a:t>1.2</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1800">
                          <a:latin typeface="Times New Roman"/>
                          <a:ea typeface="Calibri"/>
                          <a:cs typeface="Times New Roman"/>
                        </a:rPr>
                        <a:t>Тәҡдим ителгән әҫәрҙәрҙең йөкмәткеһен</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0138">
                <a:tc>
                  <a:txBody>
                    <a:bodyPr/>
                    <a:lstStyle/>
                    <a:p>
                      <a:pPr algn="just">
                        <a:lnSpc>
                          <a:spcPct val="150000"/>
                        </a:lnSpc>
                        <a:spcAft>
                          <a:spcPts val="0"/>
                        </a:spcAft>
                      </a:pPr>
                      <a:r>
                        <a:rPr lang="tt-RU" sz="1800" dirty="0">
                          <a:latin typeface="Times New Roman"/>
                          <a:ea typeface="Calibri"/>
                          <a:cs typeface="Times New Roman"/>
                        </a:rPr>
                        <a:t>1.3</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ba-RU" sz="1800">
                          <a:latin typeface="Times New Roman"/>
                          <a:ea typeface="Calibri"/>
                          <a:cs typeface="Times New Roman"/>
                        </a:rPr>
                        <a:t>Авторҙарҙың ҡыҫҡаса ижад биографияһын</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0138">
                <a:tc>
                  <a:txBody>
                    <a:bodyPr/>
                    <a:lstStyle/>
                    <a:p>
                      <a:pPr algn="just">
                        <a:lnSpc>
                          <a:spcPct val="150000"/>
                        </a:lnSpc>
                        <a:spcAft>
                          <a:spcPts val="0"/>
                        </a:spcAft>
                      </a:pPr>
                      <a:r>
                        <a:rPr lang="tt-RU" sz="1800" dirty="0">
                          <a:latin typeface="Times New Roman"/>
                          <a:ea typeface="Calibri"/>
                          <a:cs typeface="Times New Roman"/>
                        </a:rPr>
                        <a:t>1.4.</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t-RU" sz="1800" dirty="0">
                          <a:latin typeface="Times New Roman"/>
                          <a:ea typeface="Calibri"/>
                          <a:cs typeface="Times New Roman"/>
                        </a:rPr>
                        <a:t>ХIX-ХХ быуат башҡорт әҙәбиәтенең төп сифаттарын</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0138">
                <a:tc>
                  <a:txBody>
                    <a:bodyPr/>
                    <a:lstStyle/>
                    <a:p>
                      <a:pPr algn="just">
                        <a:lnSpc>
                          <a:spcPct val="150000"/>
                        </a:lnSpc>
                        <a:spcAft>
                          <a:spcPts val="0"/>
                        </a:spcAft>
                      </a:pPr>
                      <a:r>
                        <a:rPr lang="tt-RU" sz="1800">
                          <a:latin typeface="Times New Roman"/>
                          <a:ea typeface="Calibri"/>
                          <a:cs typeface="Times New Roman"/>
                        </a:rPr>
                        <a:t>1.5. </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ba-RU" sz="1800" dirty="0">
                          <a:latin typeface="Times New Roman"/>
                          <a:ea typeface="Calibri"/>
                          <a:cs typeface="Times New Roman"/>
                        </a:rPr>
                        <a:t>Төп теоретик төшөнсәләрҙе</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77772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3022569492"/>
              </p:ext>
            </p:extLst>
          </p:nvPr>
        </p:nvGraphicFramePr>
        <p:xfrm>
          <a:off x="33536" y="0"/>
          <a:ext cx="9144000" cy="5079002"/>
        </p:xfrm>
        <a:graphic>
          <a:graphicData uri="http://schemas.openxmlformats.org/drawingml/2006/table">
            <a:tbl>
              <a:tblPr/>
              <a:tblGrid>
                <a:gridCol w="997527">
                  <a:extLst>
                    <a:ext uri="{9D8B030D-6E8A-4147-A177-3AD203B41FA5}">
                      <a16:colId xmlns:a16="http://schemas.microsoft.com/office/drawing/2014/main" val="20000"/>
                    </a:ext>
                  </a:extLst>
                </a:gridCol>
                <a:gridCol w="8146473">
                  <a:extLst>
                    <a:ext uri="{9D8B030D-6E8A-4147-A177-3AD203B41FA5}">
                      <a16:colId xmlns:a16="http://schemas.microsoft.com/office/drawing/2014/main" val="20001"/>
                    </a:ext>
                  </a:extLst>
                </a:gridCol>
              </a:tblGrid>
              <a:tr h="417654">
                <a:tc>
                  <a:txBody>
                    <a:bodyPr/>
                    <a:lstStyle/>
                    <a:p>
                      <a:pPr algn="just">
                        <a:lnSpc>
                          <a:spcPct val="100000"/>
                        </a:lnSpc>
                        <a:spcAft>
                          <a:spcPts val="0"/>
                        </a:spcAft>
                      </a:pPr>
                      <a:r>
                        <a:rPr lang="tt-RU" sz="1800" b="1" dirty="0">
                          <a:latin typeface="Times New Roman"/>
                          <a:ea typeface="Calibri"/>
                          <a:cs typeface="Times New Roman"/>
                        </a:rPr>
                        <a:t>2</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800" b="1" dirty="0">
                          <a:latin typeface="Times New Roman"/>
                          <a:ea typeface="Calibri"/>
                          <a:cs typeface="Times New Roman"/>
                        </a:rPr>
                        <a:t>Эшләй белергә</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45986">
                <a:tc>
                  <a:txBody>
                    <a:bodyPr/>
                    <a:lstStyle/>
                    <a:p>
                      <a:pPr algn="just">
                        <a:lnSpc>
                          <a:spcPct val="100000"/>
                        </a:lnSpc>
                        <a:spcAft>
                          <a:spcPts val="0"/>
                        </a:spcAft>
                      </a:pPr>
                      <a:r>
                        <a:rPr lang="tt-RU" sz="1800" dirty="0">
                          <a:latin typeface="Times New Roman"/>
                          <a:ea typeface="Calibri"/>
                          <a:cs typeface="Times New Roman"/>
                        </a:rPr>
                        <a:t>2.1</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800" dirty="0">
                          <a:latin typeface="Times New Roman"/>
                          <a:ea typeface="Calibri"/>
                          <a:cs typeface="Times New Roman"/>
                        </a:rPr>
                        <a:t>Әҙәби әҫәргә анализ яһай белергә: әҙәби текстың мәғәнәүи өлөштәрен айырып алырға, әҫәрҙең темаһын, идеяһын, автор күтәргән проблемаларҙы дөрөҫ билдәләргә, геройға характеристика бирергә, әҫәрҙең сюжет элементтарын, тел-һүрәтләү сараларын дөрөҫ билдәләргә</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6064">
                <a:tc>
                  <a:txBody>
                    <a:bodyPr/>
                    <a:lstStyle/>
                    <a:p>
                      <a:pPr algn="just">
                        <a:lnSpc>
                          <a:spcPct val="100000"/>
                        </a:lnSpc>
                        <a:spcAft>
                          <a:spcPts val="0"/>
                        </a:spcAft>
                      </a:pPr>
                      <a:r>
                        <a:rPr lang="tt-RU" sz="1800">
                          <a:latin typeface="Times New Roman"/>
                          <a:ea typeface="Calibri"/>
                          <a:cs typeface="Times New Roman"/>
                        </a:rPr>
                        <a:t>2.2</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800" dirty="0">
                          <a:latin typeface="Times New Roman"/>
                          <a:ea typeface="Calibri"/>
                          <a:cs typeface="Times New Roman"/>
                        </a:rPr>
                        <a:t>Әҙәби әҫәрҙе әҙәби осор һәм әҙәби процесс менән бәйләнештә асыҡлай, билдәләй алырға, әҙәби факт һәм күренештәрҙе сағыштыра белергә</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040">
                <a:tc>
                  <a:txBody>
                    <a:bodyPr/>
                    <a:lstStyle/>
                    <a:p>
                      <a:pPr algn="just">
                        <a:lnSpc>
                          <a:spcPct val="100000"/>
                        </a:lnSpc>
                        <a:spcAft>
                          <a:spcPts val="0"/>
                        </a:spcAft>
                      </a:pPr>
                      <a:r>
                        <a:rPr lang="tt-RU" sz="1800">
                          <a:latin typeface="Times New Roman"/>
                          <a:ea typeface="Calibri"/>
                          <a:cs typeface="Times New Roman"/>
                        </a:rPr>
                        <a:t>2.3</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800" dirty="0">
                          <a:latin typeface="Times New Roman"/>
                          <a:ea typeface="Calibri"/>
                          <a:cs typeface="Times New Roman"/>
                        </a:rPr>
                        <a:t>Әҙәби әҫәргә төр һәм жанр үҙенсәлектәренән</a:t>
                      </a:r>
                      <a:r>
                        <a:rPr lang="tt-RU" sz="1800" dirty="0">
                          <a:solidFill>
                            <a:srgbClr val="FF0000"/>
                          </a:solidFill>
                          <a:latin typeface="Times New Roman"/>
                          <a:ea typeface="Calibri"/>
                          <a:cs typeface="Times New Roman"/>
                        </a:rPr>
                        <a:t> </a:t>
                      </a:r>
                      <a:r>
                        <a:rPr lang="tt-RU" sz="1800" dirty="0">
                          <a:latin typeface="Times New Roman"/>
                          <a:ea typeface="Calibri"/>
                          <a:cs typeface="Times New Roman"/>
                        </a:rPr>
                        <a:t>сығып</a:t>
                      </a:r>
                      <a:r>
                        <a:rPr lang="tt-RU" sz="1800" dirty="0">
                          <a:solidFill>
                            <a:srgbClr val="FF0000"/>
                          </a:solidFill>
                          <a:latin typeface="Times New Roman"/>
                          <a:ea typeface="Calibri"/>
                          <a:cs typeface="Times New Roman"/>
                        </a:rPr>
                        <a:t> </a:t>
                      </a:r>
                      <a:r>
                        <a:rPr lang="tt-RU" sz="1800" dirty="0">
                          <a:latin typeface="Times New Roman"/>
                          <a:ea typeface="Calibri"/>
                          <a:cs typeface="Times New Roman"/>
                        </a:rPr>
                        <a:t>анализ аһай белергә</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6064">
                <a:tc>
                  <a:txBody>
                    <a:bodyPr/>
                    <a:lstStyle/>
                    <a:p>
                      <a:pPr algn="just">
                        <a:lnSpc>
                          <a:spcPct val="100000"/>
                        </a:lnSpc>
                        <a:spcAft>
                          <a:spcPts val="0"/>
                        </a:spcAft>
                      </a:pPr>
                      <a:r>
                        <a:rPr lang="tt-RU" sz="1800">
                          <a:latin typeface="Times New Roman"/>
                          <a:ea typeface="Calibri"/>
                          <a:cs typeface="Times New Roman"/>
                        </a:rPr>
                        <a:t>2.4</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800" dirty="0">
                          <a:latin typeface="Times New Roman"/>
                          <a:ea typeface="Calibri"/>
                          <a:cs typeface="Times New Roman"/>
                        </a:rPr>
                        <a:t>Әҫәрҙең стилен, ҡулланылған тел-һүрәтләү сараларының тәбиғәтен, әҙәби алымдарҙы дөрөҫ асыҡлай белергә</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032">
                <a:tc>
                  <a:txBody>
                    <a:bodyPr/>
                    <a:lstStyle/>
                    <a:p>
                      <a:pPr algn="just">
                        <a:lnSpc>
                          <a:spcPct val="100000"/>
                        </a:lnSpc>
                        <a:spcAft>
                          <a:spcPts val="0"/>
                        </a:spcAft>
                      </a:pPr>
                      <a:r>
                        <a:rPr lang="tt-RU" sz="1800">
                          <a:latin typeface="Times New Roman"/>
                          <a:ea typeface="Calibri"/>
                          <a:cs typeface="Times New Roman"/>
                        </a:rPr>
                        <a:t>2.5</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800" dirty="0">
                          <a:latin typeface="Times New Roman"/>
                          <a:ea typeface="Calibri"/>
                          <a:cs typeface="Times New Roman"/>
                        </a:rPr>
                        <a:t>Уҡылған әҫәргә үҙ мөнәсәбәтеңде белдерергә тейеш</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0040">
                <a:tc>
                  <a:txBody>
                    <a:bodyPr/>
                    <a:lstStyle/>
                    <a:p>
                      <a:pPr algn="just">
                        <a:lnSpc>
                          <a:spcPct val="100000"/>
                        </a:lnSpc>
                        <a:spcAft>
                          <a:spcPts val="0"/>
                        </a:spcAft>
                      </a:pPr>
                      <a:r>
                        <a:rPr lang="tt-RU" sz="1800" b="1">
                          <a:latin typeface="Times New Roman"/>
                          <a:ea typeface="Calibri"/>
                          <a:cs typeface="Times New Roman"/>
                        </a:rPr>
                        <a:t>3.</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800" b="1" dirty="0">
                          <a:latin typeface="Times New Roman"/>
                          <a:ea typeface="Calibri"/>
                          <a:cs typeface="Times New Roman"/>
                        </a:rPr>
                        <a:t>Алған белем һәм күнекмәләрҙе ғәмәли (практикала) ҡулланыу</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8828">
                <a:tc>
                  <a:txBody>
                    <a:bodyPr/>
                    <a:lstStyle/>
                    <a:p>
                      <a:pPr algn="just">
                        <a:lnSpc>
                          <a:spcPct val="100000"/>
                        </a:lnSpc>
                        <a:spcAft>
                          <a:spcPts val="0"/>
                        </a:spcAft>
                      </a:pPr>
                      <a:r>
                        <a:rPr lang="tt-RU" sz="1800">
                          <a:latin typeface="Times New Roman"/>
                          <a:ea typeface="Calibri"/>
                          <a:cs typeface="Times New Roman"/>
                        </a:rPr>
                        <a:t>3.1</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800" dirty="0">
                          <a:latin typeface="Times New Roman"/>
                          <a:ea typeface="Calibri"/>
                          <a:cs typeface="Times New Roman"/>
                        </a:rPr>
                        <a:t>Башҡорт теленең әҙәби нормаларына таянып, эҙмә-эҙлекле текст яҙырға</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4056">
                <a:tc>
                  <a:txBody>
                    <a:bodyPr/>
                    <a:lstStyle/>
                    <a:p>
                      <a:pPr algn="just">
                        <a:lnSpc>
                          <a:spcPct val="150000"/>
                        </a:lnSpc>
                        <a:spcAft>
                          <a:spcPts val="0"/>
                        </a:spcAft>
                      </a:pPr>
                      <a:r>
                        <a:rPr lang="tt-RU" sz="1800">
                          <a:latin typeface="Times New Roman"/>
                          <a:ea typeface="Calibri"/>
                          <a:cs typeface="Times New Roman"/>
                        </a:rPr>
                        <a:t>3.2</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800" dirty="0">
                          <a:latin typeface="Times New Roman"/>
                          <a:ea typeface="Calibri"/>
                          <a:cs typeface="Times New Roman"/>
                        </a:rPr>
                        <a:t>Теләгән бер тел элементын бер телдән икенсе телгә (рус-башҡорт, башҡорт-рус) еңел тәржемә итергә</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7654">
                <a:tc>
                  <a:txBody>
                    <a:bodyPr/>
                    <a:lstStyle/>
                    <a:p>
                      <a:pPr algn="just">
                        <a:lnSpc>
                          <a:spcPct val="150000"/>
                        </a:lnSpc>
                        <a:spcAft>
                          <a:spcPts val="0"/>
                        </a:spcAft>
                      </a:pPr>
                      <a:r>
                        <a:rPr lang="tt-RU" sz="1800">
                          <a:latin typeface="Times New Roman"/>
                          <a:ea typeface="Calibri"/>
                          <a:cs typeface="Times New Roman"/>
                        </a:rPr>
                        <a:t>3.3</a:t>
                      </a:r>
                      <a:endParaRPr lang="ru-RU" sz="180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t-RU" sz="1800" dirty="0">
                          <a:latin typeface="Times New Roman"/>
                          <a:ea typeface="Calibri"/>
                          <a:cs typeface="Times New Roman"/>
                        </a:rPr>
                        <a:t>Һөйләгәндә лә, яҙма телмәрҙә лә грамоталы булырға</a:t>
                      </a:r>
                      <a:endParaRPr lang="ru-RU" sz="1800" dirty="0">
                        <a:latin typeface="Calibri"/>
                        <a:ea typeface="Calibri"/>
                        <a:cs typeface="Times New Roman"/>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77772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35925" y="-65955"/>
            <a:ext cx="9144000" cy="800219"/>
          </a:xfrm>
          <a:prstGeom prst="rect">
            <a:avLst/>
          </a:prstGeom>
          <a:noFill/>
        </p:spPr>
        <p:txBody>
          <a:bodyPr wrap="square" rtlCol="0">
            <a:spAutoFit/>
          </a:bodyPr>
          <a:lstStyle/>
          <a:p>
            <a:r>
              <a:rPr lang="ba-RU" sz="2300" dirty="0">
                <a:solidFill>
                  <a:schemeClr val="tx1"/>
                </a:solidFill>
                <a:latin typeface="+mn-lt"/>
              </a:rPr>
              <a:t>Туған (башҡорт) әҙәбиәтенән дәүләт йомғаҡлау аттестацияһы эшендә тикшерелә торған теоретик база һәм әҙәби әҫәрҙәр исемлеге</a:t>
            </a:r>
            <a:endParaRPr lang="ru-RU" sz="2300" dirty="0">
              <a:solidFill>
                <a:schemeClr val="tx1"/>
              </a:solidFill>
              <a:latin typeface="+mn-lt"/>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572984739"/>
              </p:ext>
            </p:extLst>
          </p:nvPr>
        </p:nvGraphicFramePr>
        <p:xfrm>
          <a:off x="17827" y="723492"/>
          <a:ext cx="9036496" cy="3950544"/>
        </p:xfrm>
        <a:graphic>
          <a:graphicData uri="http://schemas.openxmlformats.org/drawingml/2006/table">
            <a:tbl>
              <a:tblPr/>
              <a:tblGrid>
                <a:gridCol w="3594397">
                  <a:extLst>
                    <a:ext uri="{9D8B030D-6E8A-4147-A177-3AD203B41FA5}">
                      <a16:colId xmlns:a16="http://schemas.microsoft.com/office/drawing/2014/main" val="20000"/>
                    </a:ext>
                  </a:extLst>
                </a:gridCol>
                <a:gridCol w="5442099">
                  <a:extLst>
                    <a:ext uri="{9D8B030D-6E8A-4147-A177-3AD203B41FA5}">
                      <a16:colId xmlns:a16="http://schemas.microsoft.com/office/drawing/2014/main" val="20001"/>
                    </a:ext>
                  </a:extLst>
                </a:gridCol>
              </a:tblGrid>
              <a:tr h="313275">
                <a:tc>
                  <a:txBody>
                    <a:bodyPr/>
                    <a:lstStyle/>
                    <a:p>
                      <a:pPr algn="l">
                        <a:lnSpc>
                          <a:spcPct val="100000"/>
                        </a:lnSpc>
                        <a:spcBef>
                          <a:spcPts val="0"/>
                        </a:spcBef>
                        <a:spcAft>
                          <a:spcPts val="0"/>
                        </a:spcAft>
                      </a:pPr>
                      <a:r>
                        <a:rPr lang="ru-RU" sz="1400" dirty="0">
                          <a:latin typeface="Times New Roman"/>
                          <a:ea typeface="Times New Roman"/>
                          <a:cs typeface="Times New Roman"/>
                        </a:rPr>
                        <a:t>Блок</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ru-RU" sz="1400" dirty="0">
                          <a:latin typeface="Times New Roman"/>
                          <a:ea typeface="Times New Roman"/>
                          <a:cs typeface="Times New Roman"/>
                        </a:rPr>
                        <a:t>Тема</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781">
                <a:tc gridSpan="2">
                  <a:txBody>
                    <a:bodyPr/>
                    <a:lstStyle/>
                    <a:p>
                      <a:pPr algn="just">
                        <a:lnSpc>
                          <a:spcPct val="100000"/>
                        </a:lnSpc>
                        <a:spcBef>
                          <a:spcPts val="0"/>
                        </a:spcBef>
                        <a:spcAft>
                          <a:spcPts val="0"/>
                        </a:spcAft>
                      </a:pPr>
                      <a:r>
                        <a:rPr lang="ba-RU" sz="1400" b="1" dirty="0">
                          <a:latin typeface="Times New Roman"/>
                          <a:ea typeface="Calibri"/>
                          <a:cs typeface="Times New Roman"/>
                        </a:rPr>
                        <a:t>1</a:t>
                      </a:r>
                      <a:r>
                        <a:rPr lang="ru-RU" sz="1400" b="1" dirty="0">
                          <a:latin typeface="Times New Roman"/>
                          <a:ea typeface="Calibri"/>
                          <a:cs typeface="Times New Roman"/>
                        </a:rPr>
                        <a:t>. </a:t>
                      </a:r>
                      <a:r>
                        <a:rPr lang="ba-RU" sz="1400" b="1" dirty="0">
                          <a:latin typeface="Times New Roman"/>
                          <a:ea typeface="Calibri"/>
                          <a:cs typeface="Times New Roman"/>
                        </a:rPr>
                        <a:t>Халыҡ ижады</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1"/>
                  </a:ext>
                </a:extLst>
              </a:tr>
              <a:tr h="265453">
                <a:tc>
                  <a:txBody>
                    <a:bodyPr/>
                    <a:lstStyle/>
                    <a:p>
                      <a:pPr algn="l">
                        <a:lnSpc>
                          <a:spcPct val="100000"/>
                        </a:lnSpc>
                        <a:spcBef>
                          <a:spcPts val="0"/>
                        </a:spcBef>
                        <a:spcAft>
                          <a:spcPts val="0"/>
                        </a:spcAft>
                      </a:pPr>
                      <a:r>
                        <a:rPr lang="ba-RU" sz="1400" dirty="0">
                          <a:latin typeface="Times New Roman"/>
                          <a:ea typeface="Times New Roman"/>
                          <a:cs typeface="Times New Roman"/>
                        </a:rPr>
                        <a:t>Эпос</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a:latin typeface="Times New Roman"/>
                          <a:ea typeface="Calibri"/>
                          <a:cs typeface="Times New Roman"/>
                        </a:rPr>
                        <a:t>“Урал батыр”</a:t>
                      </a:r>
                      <a:endParaRPr lang="ru-RU" sz="140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4312">
                <a:tc>
                  <a:txBody>
                    <a:bodyPr/>
                    <a:lstStyle/>
                    <a:p>
                      <a:pPr>
                        <a:lnSpc>
                          <a:spcPct val="100000"/>
                        </a:lnSpc>
                        <a:spcBef>
                          <a:spcPts val="0"/>
                        </a:spcBef>
                        <a:spcAft>
                          <a:spcPts val="0"/>
                        </a:spcAft>
                      </a:pPr>
                      <a:r>
                        <a:rPr lang="ba-RU" sz="1400" dirty="0">
                          <a:latin typeface="Times New Roman"/>
                          <a:ea typeface="Times New Roman"/>
                          <a:cs typeface="Times New Roman"/>
                        </a:rPr>
                        <a:t>Сәсәндәр ижады</a:t>
                      </a:r>
                      <a:endParaRPr lang="ru-RU" sz="1400" dirty="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b="0" i="1" u="none" strike="noStrike" spc="50">
                          <a:latin typeface="Times New Roman"/>
                          <a:ea typeface="Calibri"/>
                          <a:cs typeface="Times New Roman"/>
                        </a:rPr>
                        <a:t>“Аҡмырҙа сәсән менән Ҡобағош сәсәндең әйтеше”</a:t>
                      </a:r>
                      <a:endParaRPr lang="ru-RU" sz="140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3275">
                <a:tc>
                  <a:txBody>
                    <a:bodyPr/>
                    <a:lstStyle/>
                    <a:p>
                      <a:pPr algn="l">
                        <a:lnSpc>
                          <a:spcPct val="100000"/>
                        </a:lnSpc>
                        <a:spcBef>
                          <a:spcPts val="0"/>
                        </a:spcBef>
                        <a:spcAft>
                          <a:spcPts val="0"/>
                        </a:spcAft>
                      </a:pPr>
                      <a:r>
                        <a:rPr lang="ba-RU" sz="1400" dirty="0">
                          <a:latin typeface="Times New Roman"/>
                          <a:ea typeface="Calibri"/>
                          <a:cs typeface="Times New Roman"/>
                        </a:rPr>
                        <a:t>Салауат Юлаев</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tabLst>
                          <a:tab pos="3195320" algn="ctr"/>
                        </a:tabLst>
                      </a:pPr>
                      <a:r>
                        <a:rPr lang="ba-RU" sz="1400">
                          <a:latin typeface="Times New Roman"/>
                          <a:ea typeface="Calibri"/>
                          <a:cs typeface="Times New Roman"/>
                        </a:rPr>
                        <a:t>“Уҡ”, “Егеткә”, “Һандуғас”, “Тирмәмдә”</a:t>
                      </a:r>
                      <a:endParaRPr lang="ru-RU" sz="140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3275">
                <a:tc gridSpan="2">
                  <a:txBody>
                    <a:bodyPr/>
                    <a:lstStyle/>
                    <a:p>
                      <a:pPr algn="l">
                        <a:lnSpc>
                          <a:spcPct val="100000"/>
                        </a:lnSpc>
                        <a:spcBef>
                          <a:spcPts val="0"/>
                        </a:spcBef>
                        <a:spcAft>
                          <a:spcPts val="0"/>
                        </a:spcAft>
                      </a:pPr>
                      <a:r>
                        <a:rPr lang="ba-RU" sz="1400" b="1" dirty="0">
                          <a:latin typeface="Times New Roman"/>
                          <a:ea typeface="Calibri"/>
                          <a:cs typeface="Times New Roman"/>
                        </a:rPr>
                        <a:t>2. Боронғо һәм урта быуаттарҙағы ҡулъяҙма әҙәбиәт</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5"/>
                  </a:ext>
                </a:extLst>
              </a:tr>
              <a:tr h="669594">
                <a:tc>
                  <a:txBody>
                    <a:bodyPr/>
                    <a:lstStyle/>
                    <a:p>
                      <a:pPr algn="l">
                        <a:lnSpc>
                          <a:spcPct val="100000"/>
                        </a:lnSpc>
                        <a:spcBef>
                          <a:spcPts val="0"/>
                        </a:spcBef>
                        <a:spcAft>
                          <a:spcPts val="0"/>
                        </a:spcAft>
                      </a:pPr>
                      <a:r>
                        <a:rPr lang="ba-RU" sz="1400" dirty="0">
                          <a:latin typeface="Times New Roman"/>
                          <a:ea typeface="Calibri"/>
                          <a:cs typeface="Times New Roman"/>
                        </a:rPr>
                        <a:t>Боронғо быуаттарҙағы ҡулъяҙма әҙәбиәт</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a:latin typeface="Times New Roman"/>
                          <a:ea typeface="Calibri"/>
                          <a:cs typeface="Times New Roman"/>
                        </a:rPr>
                        <a:t>Ҡол Ғәли “Йософ вә Зөләйха”</a:t>
                      </a:r>
                      <a:endParaRPr lang="ru-RU" sz="1400">
                        <a:latin typeface="Calibri"/>
                        <a:ea typeface="Calibri"/>
                        <a:cs typeface="Times New Roman"/>
                      </a:endParaRPr>
                    </a:p>
                    <a:p>
                      <a:pPr algn="l">
                        <a:lnSpc>
                          <a:spcPct val="100000"/>
                        </a:lnSpc>
                        <a:spcBef>
                          <a:spcPts val="0"/>
                        </a:spcBef>
                        <a:spcAft>
                          <a:spcPts val="0"/>
                        </a:spcAft>
                      </a:pPr>
                      <a:r>
                        <a:rPr lang="ba-RU" sz="1400">
                          <a:latin typeface="Times New Roman"/>
                          <a:ea typeface="Calibri"/>
                          <a:cs typeface="Times New Roman"/>
                        </a:rPr>
                        <a:t>Юрматы ырыуы шәжәрәһе</a:t>
                      </a:r>
                      <a:endParaRPr lang="ru-RU" sz="1400">
                        <a:latin typeface="Calibri"/>
                        <a:ea typeface="Calibri"/>
                        <a:cs typeface="Times New Roman"/>
                      </a:endParaRPr>
                    </a:p>
                    <a:p>
                      <a:pPr algn="l">
                        <a:lnSpc>
                          <a:spcPct val="100000"/>
                        </a:lnSpc>
                        <a:spcBef>
                          <a:spcPts val="0"/>
                        </a:spcBef>
                        <a:spcAft>
                          <a:spcPts val="0"/>
                        </a:spcAft>
                      </a:pPr>
                      <a:r>
                        <a:rPr lang="ba-RU" sz="1400">
                          <a:latin typeface="Times New Roman"/>
                          <a:ea typeface="Calibri"/>
                          <a:cs typeface="Times New Roman"/>
                        </a:rPr>
                        <a:t>“Батыршаның батшаға яҙған хаты” </a:t>
                      </a:r>
                      <a:endParaRPr lang="ru-RU" sz="140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3457">
                <a:tc gridSpan="2">
                  <a:txBody>
                    <a:bodyPr/>
                    <a:lstStyle/>
                    <a:p>
                      <a:pPr>
                        <a:lnSpc>
                          <a:spcPct val="100000"/>
                        </a:lnSpc>
                        <a:spcBef>
                          <a:spcPts val="0"/>
                        </a:spcBef>
                        <a:spcAft>
                          <a:spcPts val="0"/>
                        </a:spcAft>
                      </a:pPr>
                      <a:r>
                        <a:rPr lang="ba-RU" sz="1400" b="1" dirty="0">
                          <a:latin typeface="Times New Roman"/>
                          <a:ea typeface="Times New Roman"/>
                          <a:cs typeface="Times New Roman"/>
                        </a:rPr>
                        <a:t>3. XIX быуат башҡорт әҙәбиәте</a:t>
                      </a:r>
                      <a:endParaRPr lang="ru-RU" sz="1400" dirty="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7"/>
                  </a:ext>
                </a:extLst>
              </a:tr>
              <a:tr h="424614">
                <a:tc>
                  <a:txBody>
                    <a:bodyPr/>
                    <a:lstStyle/>
                    <a:p>
                      <a:pPr>
                        <a:lnSpc>
                          <a:spcPct val="100000"/>
                        </a:lnSpc>
                        <a:spcBef>
                          <a:spcPts val="0"/>
                        </a:spcBef>
                        <a:spcAft>
                          <a:spcPts val="0"/>
                        </a:spcAft>
                      </a:pPr>
                      <a:r>
                        <a:rPr lang="ba-RU" sz="1400" kern="1800" dirty="0">
                          <a:latin typeface="Times New Roman"/>
                          <a:ea typeface="Times New Roman"/>
                          <a:cs typeface="Times New Roman"/>
                        </a:rPr>
                        <a:t>Ауыҙ-тел әҙәбиәте</a:t>
                      </a:r>
                      <a:endParaRPr lang="ru-RU" sz="1400" dirty="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b="0" i="0" u="none" strike="noStrike" spc="0" dirty="0">
                          <a:latin typeface="Times New Roman"/>
                          <a:ea typeface="Calibri"/>
                          <a:cs typeface="Times New Roman"/>
                        </a:rPr>
                        <a:t>“Ҡуҙыйкүрпәс менән Маянһылыу”</a:t>
                      </a:r>
                      <a:endParaRPr lang="ru-RU" sz="1400" dirty="0">
                        <a:latin typeface="Calibri"/>
                        <a:ea typeface="Calibri"/>
                        <a:cs typeface="Times New Roman"/>
                      </a:endParaRPr>
                    </a:p>
                    <a:p>
                      <a:pPr algn="l">
                        <a:lnSpc>
                          <a:spcPct val="100000"/>
                        </a:lnSpc>
                        <a:spcBef>
                          <a:spcPts val="0"/>
                        </a:spcBef>
                        <a:spcAft>
                          <a:spcPts val="0"/>
                        </a:spcAft>
                      </a:pPr>
                      <a:r>
                        <a:rPr lang="ba-RU" sz="1400" b="0" i="0" u="none" strike="noStrike" spc="0" dirty="0">
                          <a:latin typeface="Times New Roman"/>
                          <a:ea typeface="Calibri"/>
                          <a:cs typeface="Times New Roman"/>
                        </a:rPr>
                        <a:t>“Зөһрә менән Алдар”</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3833">
                <a:tc>
                  <a:txBody>
                    <a:bodyPr/>
                    <a:lstStyle/>
                    <a:p>
                      <a:pPr>
                        <a:lnSpc>
                          <a:spcPct val="100000"/>
                        </a:lnSpc>
                        <a:spcBef>
                          <a:spcPts val="0"/>
                        </a:spcBef>
                        <a:spcAft>
                          <a:spcPts val="0"/>
                        </a:spcAft>
                      </a:pPr>
                      <a:r>
                        <a:rPr lang="ba-RU" sz="1400" b="0" i="0" u="none" strike="noStrike" spc="0">
                          <a:latin typeface="Times New Roman"/>
                          <a:ea typeface="Calibri"/>
                          <a:cs typeface="Times New Roman"/>
                        </a:rPr>
                        <a:t>М. Аҡмулла</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b="0" i="0" u="none" strike="noStrike" spc="0" dirty="0">
                          <a:latin typeface="Times New Roman"/>
                          <a:ea typeface="Calibri"/>
                          <a:cs typeface="Times New Roman"/>
                        </a:rPr>
                        <a:t>“Башҡорттарым, уҡыу кәрәк!”, “Инсафлыҡ”</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6995">
                <a:tc>
                  <a:txBody>
                    <a:bodyPr/>
                    <a:lstStyle/>
                    <a:p>
                      <a:pPr>
                        <a:lnSpc>
                          <a:spcPct val="100000"/>
                        </a:lnSpc>
                        <a:spcBef>
                          <a:spcPts val="0"/>
                        </a:spcBef>
                        <a:spcAft>
                          <a:spcPts val="0"/>
                        </a:spcAft>
                      </a:pPr>
                      <a:r>
                        <a:rPr lang="ba-RU" sz="1400">
                          <a:latin typeface="Times New Roman"/>
                          <a:ea typeface="Times New Roman"/>
                          <a:cs typeface="Times New Roman"/>
                        </a:rPr>
                        <a:t>М.Өмөтбаев </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dirty="0">
                          <a:latin typeface="Times New Roman"/>
                          <a:ea typeface="Calibri"/>
                          <a:cs typeface="Times New Roman"/>
                        </a:rPr>
                        <a:t>“Ҡайыш илә йүкә”, “Йомран иле”</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6995">
                <a:tc>
                  <a:txBody>
                    <a:bodyPr/>
                    <a:lstStyle/>
                    <a:p>
                      <a:pPr>
                        <a:lnSpc>
                          <a:spcPct val="100000"/>
                        </a:lnSpc>
                        <a:spcBef>
                          <a:spcPts val="0"/>
                        </a:spcBef>
                        <a:spcAft>
                          <a:spcPts val="0"/>
                        </a:spcAft>
                      </a:pPr>
                      <a:r>
                        <a:rPr lang="ba-RU" sz="1400" dirty="0">
                          <a:latin typeface="Times New Roman"/>
                          <a:ea typeface="Times New Roman"/>
                          <a:cs typeface="Times New Roman"/>
                        </a:rPr>
                        <a:t>Ризаитдин Фәхретдинов</a:t>
                      </a:r>
                      <a:endParaRPr lang="ru-RU" sz="1400" dirty="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dirty="0">
                          <a:latin typeface="Times New Roman"/>
                          <a:ea typeface="Calibri"/>
                          <a:cs typeface="Times New Roman"/>
                        </a:rPr>
                        <a:t>“Нәсихәттәр”, “Әсмә йәки Ғәмәл вә яза”</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7777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12" name="TextBox 11"/>
          <p:cNvSpPr txBox="1"/>
          <p:nvPr/>
        </p:nvSpPr>
        <p:spPr>
          <a:xfrm>
            <a:off x="539552" y="1851670"/>
            <a:ext cx="8064896" cy="2954655"/>
          </a:xfrm>
          <a:prstGeom prst="rect">
            <a:avLst/>
          </a:prstGeom>
          <a:noFill/>
        </p:spPr>
        <p:txBody>
          <a:bodyPr wrap="square" rtlCol="0">
            <a:spAutoFit/>
          </a:bodyPr>
          <a:lstStyle/>
          <a:p>
            <a:r>
              <a:rPr lang="ba-RU" sz="2400" dirty="0">
                <a:solidFill>
                  <a:schemeClr val="tx1"/>
                </a:solidFill>
                <a:latin typeface="+mn-lt"/>
              </a:rPr>
              <a:t>Төп дөйөм белем биреү мәктәбен тамамлаусыларҙың коммуникатив эшмәкәрлеген һәм телде белеү кимәлен билдәләү өсөн, имтиханда төрлө типтағы биремдәр файҙаланыла.</a:t>
            </a:r>
            <a:endParaRPr lang="ru-RU" sz="2400" dirty="0">
              <a:solidFill>
                <a:schemeClr val="tx1"/>
              </a:solidFill>
              <a:latin typeface="+mn-lt"/>
            </a:endParaRPr>
          </a:p>
          <a:p>
            <a:r>
              <a:rPr lang="ba-RU" sz="2400" dirty="0">
                <a:solidFill>
                  <a:schemeClr val="tx1"/>
                </a:solidFill>
                <a:latin typeface="+mn-lt"/>
              </a:rPr>
              <a:t>Уҡыусыларҙың тәҡдим ителгән эш биремдәрен башҡарып сығыуы уларҙың башҡорт телен үҙләштереү кимәлен асыҡларға ярҙам итә.</a:t>
            </a:r>
            <a:endParaRPr lang="ru-RU" sz="2400" dirty="0">
              <a:solidFill>
                <a:schemeClr val="tx1"/>
              </a:solidFill>
              <a:latin typeface="+mn-lt"/>
            </a:endParaRPr>
          </a:p>
          <a:p>
            <a:endParaRPr lang="ru-RU" dirty="0"/>
          </a:p>
        </p:txBody>
      </p:sp>
      <p:sp>
        <p:nvSpPr>
          <p:cNvPr id="16" name="TextBox 15"/>
          <p:cNvSpPr txBox="1"/>
          <p:nvPr/>
        </p:nvSpPr>
        <p:spPr>
          <a:xfrm>
            <a:off x="683568" y="843558"/>
            <a:ext cx="8208912" cy="1107996"/>
          </a:xfrm>
          <a:prstGeom prst="rect">
            <a:avLst/>
          </a:prstGeom>
          <a:noFill/>
        </p:spPr>
        <p:txBody>
          <a:bodyPr wrap="square" rtlCol="0">
            <a:spAutoFit/>
          </a:bodyPr>
          <a:lstStyle/>
          <a:p>
            <a:pPr lvl="0"/>
            <a:r>
              <a:rPr lang="ba-RU" sz="2400" b="1" dirty="0">
                <a:solidFill>
                  <a:schemeClr val="tx1"/>
                </a:solidFill>
                <a:latin typeface="+mn-lt"/>
              </a:rPr>
              <a:t>Йөкмәткене һайлау һәм өлгө материалдарҙы төҙөү алымдары:</a:t>
            </a:r>
            <a:endParaRPr lang="ru-RU" sz="24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8" name="Таблица 7"/>
          <p:cNvGraphicFramePr>
            <a:graphicFrameLocks noGrp="1"/>
          </p:cNvGraphicFramePr>
          <p:nvPr/>
        </p:nvGraphicFramePr>
        <p:xfrm>
          <a:off x="0" y="0"/>
          <a:ext cx="9144000" cy="4678945"/>
        </p:xfrm>
        <a:graphic>
          <a:graphicData uri="http://schemas.openxmlformats.org/drawingml/2006/table">
            <a:tbl>
              <a:tblPr/>
              <a:tblGrid>
                <a:gridCol w="3637158">
                  <a:extLst>
                    <a:ext uri="{9D8B030D-6E8A-4147-A177-3AD203B41FA5}">
                      <a16:colId xmlns:a16="http://schemas.microsoft.com/office/drawing/2014/main" val="20000"/>
                    </a:ext>
                  </a:extLst>
                </a:gridCol>
                <a:gridCol w="5506842">
                  <a:extLst>
                    <a:ext uri="{9D8B030D-6E8A-4147-A177-3AD203B41FA5}">
                      <a16:colId xmlns:a16="http://schemas.microsoft.com/office/drawing/2014/main" val="20001"/>
                    </a:ext>
                  </a:extLst>
                </a:gridCol>
              </a:tblGrid>
              <a:tr h="313275">
                <a:tc gridSpan="2">
                  <a:txBody>
                    <a:bodyPr/>
                    <a:lstStyle/>
                    <a:p>
                      <a:pPr algn="l">
                        <a:lnSpc>
                          <a:spcPct val="100000"/>
                        </a:lnSpc>
                        <a:spcBef>
                          <a:spcPts val="0"/>
                        </a:spcBef>
                        <a:spcAft>
                          <a:spcPts val="0"/>
                        </a:spcAft>
                      </a:pPr>
                      <a:r>
                        <a:rPr lang="ba-RU" sz="1400" b="1" dirty="0">
                          <a:latin typeface="Times New Roman"/>
                          <a:ea typeface="Calibri"/>
                          <a:cs typeface="Times New Roman"/>
                        </a:rPr>
                        <a:t>4. XX быуат башы башҡорт әҙәбиәте</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313275">
                <a:tc>
                  <a:txBody>
                    <a:bodyPr/>
                    <a:lstStyle/>
                    <a:p>
                      <a:pPr algn="l">
                        <a:lnSpc>
                          <a:spcPct val="100000"/>
                        </a:lnSpc>
                        <a:spcBef>
                          <a:spcPts val="0"/>
                        </a:spcBef>
                        <a:spcAft>
                          <a:spcPts val="0"/>
                        </a:spcAft>
                      </a:pPr>
                      <a:r>
                        <a:rPr lang="ba-RU" sz="1400">
                          <a:latin typeface="Times New Roman"/>
                          <a:ea typeface="Calibri"/>
                          <a:cs typeface="Times New Roman"/>
                        </a:rPr>
                        <a:t>Сафуан Яҡшығолов</a:t>
                      </a:r>
                      <a:endParaRPr lang="ru-RU" sz="140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b="0" i="1" u="none" strike="noStrike" spc="50" dirty="0">
                          <a:latin typeface="Times New Roman"/>
                          <a:ea typeface="Calibri"/>
                          <a:cs typeface="Times New Roman"/>
                        </a:rPr>
                        <a:t>“Башҡорт ағаларыма хитап”</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3032">
                <a:tc>
                  <a:txBody>
                    <a:bodyPr/>
                    <a:lstStyle/>
                    <a:p>
                      <a:pPr>
                        <a:lnSpc>
                          <a:spcPct val="100000"/>
                        </a:lnSpc>
                        <a:spcBef>
                          <a:spcPts val="0"/>
                        </a:spcBef>
                        <a:spcAft>
                          <a:spcPts val="0"/>
                        </a:spcAft>
                      </a:pPr>
                      <a:r>
                        <a:rPr lang="ba-RU" sz="1400">
                          <a:latin typeface="Times New Roman"/>
                          <a:ea typeface="Times New Roman"/>
                          <a:cs typeface="Times New Roman"/>
                        </a:rPr>
                        <a:t>Мәжит Ғафури</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b="0" i="1" u="none" strike="noStrike" spc="50" dirty="0">
                          <a:latin typeface="Times New Roman"/>
                          <a:ea typeface="Calibri"/>
                          <a:cs typeface="Times New Roman"/>
                        </a:rPr>
                        <a:t>“Икмәк!”, “Ҡыҙыл байраҡ”, “Ярлылар йәки өйҙәш ҡатын”</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6064">
                <a:tc>
                  <a:txBody>
                    <a:bodyPr/>
                    <a:lstStyle/>
                    <a:p>
                      <a:pPr>
                        <a:lnSpc>
                          <a:spcPct val="100000"/>
                        </a:lnSpc>
                        <a:spcBef>
                          <a:spcPts val="0"/>
                        </a:spcBef>
                        <a:spcAft>
                          <a:spcPts val="0"/>
                        </a:spcAft>
                      </a:pPr>
                      <a:r>
                        <a:rPr lang="ba-RU" sz="1400">
                          <a:latin typeface="Times New Roman"/>
                          <a:ea typeface="Times New Roman"/>
                          <a:cs typeface="Times New Roman"/>
                        </a:rPr>
                        <a:t>Шәйехзада Бабич</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b="0" i="1" u="none" strike="noStrike" spc="50" dirty="0">
                          <a:latin typeface="Times New Roman"/>
                          <a:ea typeface="Calibri"/>
                          <a:cs typeface="Times New Roman"/>
                        </a:rPr>
                        <a:t>“Халҡым өсөн”, “Көтәм”, “Ҡурайҡайға”, “Башҡорт халҡына көйлө хитап”</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3275">
                <a:tc gridSpan="2">
                  <a:txBody>
                    <a:bodyPr/>
                    <a:lstStyle/>
                    <a:p>
                      <a:pPr algn="l">
                        <a:lnSpc>
                          <a:spcPct val="100000"/>
                        </a:lnSpc>
                        <a:spcBef>
                          <a:spcPts val="0"/>
                        </a:spcBef>
                        <a:spcAft>
                          <a:spcPts val="0"/>
                        </a:spcAft>
                      </a:pPr>
                      <a:r>
                        <a:rPr lang="ba-RU" sz="1400" b="1" dirty="0">
                          <a:solidFill>
                            <a:srgbClr val="000000"/>
                          </a:solidFill>
                          <a:latin typeface="Times New Roman"/>
                          <a:ea typeface="Calibri"/>
                          <a:cs typeface="Times New Roman"/>
                        </a:rPr>
                        <a:t>5. XX</a:t>
                      </a:r>
                      <a:r>
                        <a:rPr lang="ba-RU" sz="1400" b="1" dirty="0">
                          <a:latin typeface="Times New Roman"/>
                          <a:ea typeface="Calibri"/>
                          <a:cs typeface="Times New Roman"/>
                        </a:rPr>
                        <a:t> быуат башҡорт әҙәбиәте</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4"/>
                  </a:ext>
                </a:extLst>
              </a:tr>
              <a:tr h="306995">
                <a:tc>
                  <a:txBody>
                    <a:bodyPr/>
                    <a:lstStyle/>
                    <a:p>
                      <a:pPr>
                        <a:lnSpc>
                          <a:spcPct val="100000"/>
                        </a:lnSpc>
                        <a:spcBef>
                          <a:spcPts val="0"/>
                        </a:spcBef>
                        <a:spcAft>
                          <a:spcPts val="0"/>
                        </a:spcAft>
                      </a:pPr>
                      <a:r>
                        <a:rPr lang="ba-RU" sz="1400">
                          <a:latin typeface="Times New Roman"/>
                          <a:ea typeface="Times New Roman"/>
                          <a:cs typeface="Times New Roman"/>
                        </a:rPr>
                        <a:t>Булат Рафиҡов</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b="0" i="1" u="none" strike="noStrike" spc="50" dirty="0">
                          <a:latin typeface="Times New Roman"/>
                          <a:ea typeface="Calibri"/>
                          <a:cs typeface="Times New Roman"/>
                        </a:rPr>
                        <a:t>“Эйәрләнгән ат”</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6995">
                <a:tc>
                  <a:txBody>
                    <a:bodyPr/>
                    <a:lstStyle/>
                    <a:p>
                      <a:pPr>
                        <a:lnSpc>
                          <a:spcPct val="100000"/>
                        </a:lnSpc>
                        <a:spcBef>
                          <a:spcPts val="0"/>
                        </a:spcBef>
                        <a:spcAft>
                          <a:spcPts val="0"/>
                        </a:spcAft>
                      </a:pPr>
                      <a:r>
                        <a:rPr lang="ba-RU" sz="1400">
                          <a:latin typeface="Times New Roman"/>
                          <a:ea typeface="Times New Roman"/>
                          <a:cs typeface="Times New Roman"/>
                        </a:rPr>
                        <a:t>Рәшит Солтангәрәев</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dirty="0">
                          <a:latin typeface="Times New Roman"/>
                          <a:ea typeface="Calibri"/>
                          <a:cs typeface="Times New Roman"/>
                        </a:rPr>
                        <a:t>“</a:t>
                      </a:r>
                      <a:r>
                        <a:rPr lang="ru-RU" sz="1400" dirty="0" err="1">
                          <a:latin typeface="Times New Roman"/>
                          <a:ea typeface="Calibri"/>
                          <a:cs typeface="Times New Roman"/>
                        </a:rPr>
                        <a:t>Осто</a:t>
                      </a:r>
                      <a:r>
                        <a:rPr lang="ru-RU" sz="1400" dirty="0">
                          <a:latin typeface="Times New Roman"/>
                          <a:ea typeface="Calibri"/>
                          <a:cs typeface="Times New Roman"/>
                        </a:rPr>
                        <a:t> </a:t>
                      </a:r>
                      <a:r>
                        <a:rPr lang="ru-RU" sz="1400" dirty="0" err="1">
                          <a:latin typeface="Times New Roman"/>
                          <a:ea typeface="Calibri"/>
                          <a:cs typeface="Times New Roman"/>
                        </a:rPr>
                        <a:t>бөркөт</a:t>
                      </a:r>
                      <a:r>
                        <a:rPr lang="ba-RU" sz="1400" dirty="0">
                          <a:latin typeface="Times New Roman"/>
                          <a:ea typeface="Calibri"/>
                          <a:cs typeface="Times New Roman"/>
                        </a:rPr>
                        <a:t>”</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6995">
                <a:tc>
                  <a:txBody>
                    <a:bodyPr/>
                    <a:lstStyle/>
                    <a:p>
                      <a:pPr>
                        <a:lnSpc>
                          <a:spcPct val="100000"/>
                        </a:lnSpc>
                        <a:spcBef>
                          <a:spcPts val="0"/>
                        </a:spcBef>
                        <a:spcAft>
                          <a:spcPts val="0"/>
                        </a:spcAft>
                      </a:pPr>
                      <a:r>
                        <a:rPr lang="ba-RU" sz="1400">
                          <a:latin typeface="Times New Roman"/>
                          <a:ea typeface="Times New Roman"/>
                          <a:cs typeface="Times New Roman"/>
                        </a:rPr>
                        <a:t>Баязит Бикбай </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dirty="0">
                          <a:latin typeface="Times New Roman"/>
                          <a:ea typeface="Calibri"/>
                          <a:cs typeface="Times New Roman"/>
                        </a:rPr>
                        <a:t>“Ер”</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6995">
                <a:tc>
                  <a:txBody>
                    <a:bodyPr/>
                    <a:lstStyle/>
                    <a:p>
                      <a:pPr>
                        <a:lnSpc>
                          <a:spcPct val="100000"/>
                        </a:lnSpc>
                        <a:spcBef>
                          <a:spcPts val="0"/>
                        </a:spcBef>
                        <a:spcAft>
                          <a:spcPts val="0"/>
                        </a:spcAft>
                      </a:pPr>
                      <a:r>
                        <a:rPr lang="ba-RU" sz="1400">
                          <a:latin typeface="Times New Roman"/>
                          <a:ea typeface="Times New Roman"/>
                          <a:cs typeface="Times New Roman"/>
                        </a:rPr>
                        <a:t>Зәйнәб Биишева</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dirty="0">
                          <a:latin typeface="Times New Roman"/>
                          <a:ea typeface="Calibri"/>
                          <a:cs typeface="Times New Roman"/>
                        </a:rPr>
                        <a:t>“Һөнәрсе менән Өйрәнсек”</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2961">
                <a:tc>
                  <a:txBody>
                    <a:bodyPr/>
                    <a:lstStyle/>
                    <a:p>
                      <a:pPr>
                        <a:lnSpc>
                          <a:spcPct val="100000"/>
                        </a:lnSpc>
                        <a:spcBef>
                          <a:spcPts val="0"/>
                        </a:spcBef>
                        <a:spcAft>
                          <a:spcPts val="0"/>
                        </a:spcAft>
                      </a:pPr>
                      <a:r>
                        <a:rPr lang="ba-RU" sz="1400">
                          <a:latin typeface="Times New Roman"/>
                          <a:ea typeface="Times New Roman"/>
                          <a:cs typeface="Times New Roman"/>
                        </a:rPr>
                        <a:t>Мостай Кәрим </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a:latin typeface="Times New Roman"/>
                          <a:ea typeface="Calibri"/>
                          <a:cs typeface="Times New Roman"/>
                        </a:rPr>
                        <a:t>“Оҙон-оҙон баласаҡ”, “Уҡытусыма”, “Айгөл иле”</a:t>
                      </a:r>
                      <a:endParaRPr lang="ru-RU" sz="140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6995">
                <a:tc>
                  <a:txBody>
                    <a:bodyPr/>
                    <a:lstStyle/>
                    <a:p>
                      <a:pPr>
                        <a:lnSpc>
                          <a:spcPct val="100000"/>
                        </a:lnSpc>
                        <a:spcBef>
                          <a:spcPts val="0"/>
                        </a:spcBef>
                        <a:spcAft>
                          <a:spcPts val="0"/>
                        </a:spcAft>
                      </a:pPr>
                      <a:r>
                        <a:rPr lang="ba-RU" sz="1400">
                          <a:latin typeface="Times New Roman"/>
                          <a:ea typeface="Times New Roman"/>
                          <a:cs typeface="Times New Roman"/>
                        </a:rPr>
                        <a:t>Рәми Ғарипов</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a:latin typeface="Times New Roman"/>
                          <a:ea typeface="Calibri"/>
                          <a:cs typeface="Times New Roman"/>
                        </a:rPr>
                        <a:t>“Аманат”, “Уйҙарым”</a:t>
                      </a:r>
                      <a:endParaRPr lang="ru-RU" sz="140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85093">
                <a:tc>
                  <a:txBody>
                    <a:bodyPr/>
                    <a:lstStyle/>
                    <a:p>
                      <a:pPr>
                        <a:lnSpc>
                          <a:spcPct val="100000"/>
                        </a:lnSpc>
                        <a:spcBef>
                          <a:spcPts val="0"/>
                        </a:spcBef>
                        <a:spcAft>
                          <a:spcPts val="0"/>
                        </a:spcAft>
                      </a:pPr>
                      <a:r>
                        <a:rPr lang="ba-RU" sz="1400">
                          <a:latin typeface="Times New Roman"/>
                          <a:ea typeface="Times New Roman"/>
                          <a:cs typeface="Times New Roman"/>
                        </a:rPr>
                        <a:t>Рауил Бикбаев</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dirty="0">
                          <a:latin typeface="Times New Roman"/>
                          <a:ea typeface="Calibri"/>
                          <a:cs typeface="Times New Roman"/>
                        </a:rPr>
                        <a:t>“Башҡортостан бында башлана”, “Йүкәләрҙән һығылып бал тама”</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6995">
                <a:tc>
                  <a:txBody>
                    <a:bodyPr/>
                    <a:lstStyle/>
                    <a:p>
                      <a:pPr>
                        <a:lnSpc>
                          <a:spcPct val="100000"/>
                        </a:lnSpc>
                        <a:spcBef>
                          <a:spcPts val="0"/>
                        </a:spcBef>
                        <a:spcAft>
                          <a:spcPts val="0"/>
                        </a:spcAft>
                      </a:pPr>
                      <a:r>
                        <a:rPr lang="ba-RU" sz="1400">
                          <a:latin typeface="Times New Roman"/>
                          <a:ea typeface="Times New Roman"/>
                          <a:cs typeface="Times New Roman"/>
                        </a:rPr>
                        <a:t>Әмир Әминев </a:t>
                      </a:r>
                      <a:endParaRPr lang="ru-RU" sz="1400">
                        <a:latin typeface="Times New Roman"/>
                        <a:ea typeface="Times New Roman"/>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ba-RU" sz="1400" dirty="0">
                          <a:latin typeface="Times New Roman"/>
                          <a:ea typeface="Calibri"/>
                          <a:cs typeface="Times New Roman"/>
                        </a:rPr>
                        <a:t>“Ҡытай-город”</a:t>
                      </a:r>
                      <a:endParaRPr lang="ru-RU" sz="1400" dirty="0">
                        <a:latin typeface="Calibri"/>
                        <a:ea typeface="Calibri"/>
                        <a:cs typeface="Times New Roman"/>
                      </a:endParaRPr>
                    </a:p>
                  </a:txBody>
                  <a:tcPr marL="26359" marR="26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77772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467544" y="1059582"/>
            <a:ext cx="8208912" cy="2954655"/>
          </a:xfrm>
          <a:prstGeom prst="rect">
            <a:avLst/>
          </a:prstGeom>
          <a:noFill/>
        </p:spPr>
        <p:txBody>
          <a:bodyPr wrap="square" rtlCol="0">
            <a:spAutoFit/>
          </a:bodyPr>
          <a:lstStyle/>
          <a:p>
            <a:pPr algn="ctr"/>
            <a:r>
              <a:rPr lang="tt-RU" sz="2800" dirty="0">
                <a:solidFill>
                  <a:schemeClr val="tx1"/>
                </a:solidFill>
                <a:latin typeface="+mn-lt"/>
              </a:rPr>
              <a:t>Уҡытыу ту</a:t>
            </a:r>
            <a:r>
              <a:rPr lang="ba-RU" sz="2800" dirty="0">
                <a:solidFill>
                  <a:schemeClr val="tx1"/>
                </a:solidFill>
                <a:latin typeface="+mn-lt"/>
              </a:rPr>
              <a:t>ған (башҡорт) </a:t>
            </a:r>
            <a:r>
              <a:rPr lang="tt-RU" sz="2800" dirty="0">
                <a:solidFill>
                  <a:schemeClr val="tx1"/>
                </a:solidFill>
                <a:latin typeface="+mn-lt"/>
              </a:rPr>
              <a:t>телендә алып барылған дөйөм белем биреү ойошмаларының IX класс уҡыусылары өсөн туған (башҡорт) әҙәбиәтенән дәүләт йомғаҡлау аттестацияһын үткәреү </a:t>
            </a:r>
            <a:r>
              <a:rPr lang="ba-RU" sz="2800" dirty="0">
                <a:solidFill>
                  <a:schemeClr val="tx1"/>
                </a:solidFill>
                <a:latin typeface="+mn-lt"/>
              </a:rPr>
              <a:t>өсөн контроль-үлсәү </a:t>
            </a:r>
            <a:r>
              <a:rPr lang="tt-RU" sz="2800" dirty="0">
                <a:solidFill>
                  <a:schemeClr val="tx1"/>
                </a:solidFill>
                <a:latin typeface="+mn-lt"/>
              </a:rPr>
              <a:t>материалдарының </a:t>
            </a:r>
          </a:p>
          <a:p>
            <a:pPr algn="ctr"/>
            <a:r>
              <a:rPr lang="tt-RU" sz="2800" dirty="0">
                <a:solidFill>
                  <a:schemeClr val="tx1"/>
                </a:solidFill>
                <a:latin typeface="+mn-lt"/>
              </a:rPr>
              <a:t>демонстрацион варианты</a:t>
            </a:r>
            <a:endParaRPr lang="ru-RU" sz="28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402387" y="39602"/>
            <a:ext cx="8640960" cy="4524315"/>
          </a:xfrm>
          <a:prstGeom prst="rect">
            <a:avLst/>
          </a:prstGeom>
          <a:noFill/>
        </p:spPr>
        <p:txBody>
          <a:bodyPr wrap="square" rtlCol="0">
            <a:spAutoFit/>
          </a:bodyPr>
          <a:lstStyle/>
          <a:p>
            <a:r>
              <a:rPr lang="tt-RU" b="1" dirty="0">
                <a:solidFill>
                  <a:schemeClr val="tx1"/>
                </a:solidFill>
                <a:latin typeface="+mn-lt"/>
              </a:rPr>
              <a:t>Туған (башҡорт) әҙәбиәтенән контроль-үлсәү материалдарының демонстрацион вариантына аңлатма</a:t>
            </a:r>
            <a:endParaRPr lang="ru-RU" dirty="0">
              <a:solidFill>
                <a:schemeClr val="tx1"/>
              </a:solidFill>
              <a:latin typeface="+mn-lt"/>
            </a:endParaRPr>
          </a:p>
          <a:p>
            <a:r>
              <a:rPr lang="tt-RU" dirty="0">
                <a:solidFill>
                  <a:schemeClr val="tx1"/>
                </a:solidFill>
                <a:latin typeface="+mn-lt"/>
              </a:rPr>
              <a:t>Т(башҡорт) әҙәбиәтенән дәүләт йомғаҡлау аттестацияһын үткәреү өсөн контроль-үлсәү материалдарының демонстрацион варианты IX класта имтиханға әҙерләнеүселәргә тәғәйенләп төҙөлдө. Был материалдарҙың төп маҡсаты – уҡыусыларға имтиханға үҙ аллы әҙерләнергә йүнәлеш биреү.</a:t>
            </a:r>
            <a:endParaRPr lang="ru-RU" dirty="0">
              <a:solidFill>
                <a:schemeClr val="tx1"/>
              </a:solidFill>
              <a:latin typeface="+mn-lt"/>
            </a:endParaRPr>
          </a:p>
          <a:p>
            <a:r>
              <a:rPr lang="tt-RU" dirty="0">
                <a:solidFill>
                  <a:schemeClr val="tx1"/>
                </a:solidFill>
                <a:latin typeface="+mn-lt"/>
              </a:rPr>
              <a:t>Демонстрацион вариант уҡыусыларҙа контроль-үлсәү материалдарының структураһы, эш биремдәренең күләме, формаһы, ҡатмарлылыҡ дәрәжәһе тураһында дөйөм күҙаллау булдырыуҙы күҙ уңында тота. Имтиханға әҙерлек барышында уҡыусыларға белемдәрен өлөшләтә тикшерер өсөн эш биремдәренә яуаптар ҙа тәҡдим ителә. Яуаптарҙы баһалау критерийҙары уҡыусыларҙа һәм, ғөмүмән, киң йәмәғәтселектә яуаптарға ҡуйылған талаптар тураһында күҙаллау тыуҙыра, әҙерлек процесында иғтибар ителәһе мәсьәләләрҙе күтәреп сыға.</a:t>
            </a:r>
            <a:endParaRPr lang="ru-RU" dirty="0">
              <a:solidFill>
                <a:schemeClr val="tx1"/>
              </a:solidFill>
              <a:latin typeface="+mn-lt"/>
            </a:endParaRPr>
          </a:p>
          <a:p>
            <a:r>
              <a:rPr lang="tt-RU" dirty="0">
                <a:solidFill>
                  <a:schemeClr val="tx1"/>
                </a:solidFill>
                <a:latin typeface="+mn-lt"/>
              </a:rPr>
              <a:t>Бындағы мәғлүмәттәр бөтәһе лә уҡыусыларға туған (башҡорт) әҙәбиәтенән һайлап алыу имтиханына әҙерләнеүҙе планлаштырырға, әҙерләнеү методтарын һәм алымдарын һайларға булышлыҡ итер тигән ышаныстабыҙ</a:t>
            </a:r>
            <a:r>
              <a:rPr lang="tt-RU" dirty="0">
                <a:latin typeface="+mn-lt"/>
              </a:rPr>
              <a:t>.</a:t>
            </a:r>
            <a:endParaRPr lang="ru-RU" dirty="0"/>
          </a:p>
        </p:txBody>
      </p:sp>
    </p:spTree>
    <p:extLst>
      <p:ext uri="{BB962C8B-B14F-4D97-AF65-F5344CB8AC3E}">
        <p14:creationId xmlns:p14="http://schemas.microsoft.com/office/powerpoint/2010/main" val="3177772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413294" y="293226"/>
            <a:ext cx="8496944" cy="3693319"/>
          </a:xfrm>
          <a:prstGeom prst="rect">
            <a:avLst/>
          </a:prstGeom>
          <a:noFill/>
        </p:spPr>
        <p:txBody>
          <a:bodyPr wrap="square" rtlCol="0">
            <a:spAutoFit/>
          </a:bodyPr>
          <a:lstStyle/>
          <a:p>
            <a:r>
              <a:rPr lang="tt-RU" sz="2400" b="1" dirty="0">
                <a:solidFill>
                  <a:schemeClr val="tx1"/>
                </a:solidFill>
                <a:latin typeface="+mn-lt"/>
              </a:rPr>
              <a:t>Биремдәрҙе башҡарыу өсөн күрһәтмә</a:t>
            </a:r>
            <a:endParaRPr lang="ru-RU" sz="2400" dirty="0">
              <a:solidFill>
                <a:schemeClr val="tx1"/>
              </a:solidFill>
              <a:latin typeface="+mn-lt"/>
            </a:endParaRPr>
          </a:p>
          <a:p>
            <a:r>
              <a:rPr lang="tt-RU" sz="2400" dirty="0">
                <a:solidFill>
                  <a:schemeClr val="tx1"/>
                </a:solidFill>
                <a:latin typeface="+mn-lt"/>
              </a:rPr>
              <a:t>Туған (башҡорт) әҙәбиәтенән дәүләт йомғаҡлау аттестацияһы барышында уҡыусыларға текст (әҙәби әҫәрҙән өҙөк) тәҡдим ителә. Текст проза, поэзия, драматургия төрөнә ҡарарға мөмкин. Текст буйынса уҡыусыларға 10 һорау бирелә.</a:t>
            </a:r>
            <a:endParaRPr lang="ru-RU" sz="2400" dirty="0">
              <a:solidFill>
                <a:schemeClr val="tx1"/>
              </a:solidFill>
              <a:latin typeface="+mn-lt"/>
            </a:endParaRPr>
          </a:p>
          <a:p>
            <a:r>
              <a:rPr lang="tt-RU" sz="2400" dirty="0">
                <a:solidFill>
                  <a:schemeClr val="tx1"/>
                </a:solidFill>
                <a:latin typeface="+mn-lt"/>
              </a:rPr>
              <a:t>Был һорауҙар уҡыусының тексты аңлау-аңламауын, башҡорт әҙәбиәтенән тупланған теоретик белемен, башҡорт классиктарының тормош юлын һәм ижадын ни дәрәжәлә белеүен, әҙәби анализ алымдары менән эшләүҙе асыҡлай.</a:t>
            </a:r>
            <a:endParaRPr lang="ru-RU" sz="24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827584" y="843558"/>
            <a:ext cx="7704856" cy="2677656"/>
          </a:xfrm>
          <a:prstGeom prst="rect">
            <a:avLst/>
          </a:prstGeom>
          <a:noFill/>
        </p:spPr>
        <p:txBody>
          <a:bodyPr wrap="square" rtlCol="0">
            <a:spAutoFit/>
          </a:bodyPr>
          <a:lstStyle/>
          <a:p>
            <a:r>
              <a:rPr lang="tt-RU" sz="2400" dirty="0">
                <a:solidFill>
                  <a:schemeClr val="tx1"/>
                </a:solidFill>
                <a:latin typeface="+mn-lt"/>
              </a:rPr>
              <a:t>Бер төркөм (1, 3, 5, 6, 7, 8, 9-сы) һорауҙар уҡыусыларҙан конкрет яуап биреүҙе, икенселәре (2, 4, 10-сы) киңәйтелгән яуаптар талап итә. Конкрет яуап һүҙ, һүҙбәйләнеш, бер һәм бер нисә һөйләм рәүешен алырға мөмкин. Киңәйтелгән яуаптар 5-10 һөйләм менән яҙылырға тейеш. Яҙылған фекерҙең йөкмәткеле, шул уҡ ваҡытта, аныҡ, мәғлүмәтле булыуы мөһим.</a:t>
            </a:r>
            <a:endParaRPr lang="ru-RU" dirty="0"/>
          </a:p>
        </p:txBody>
      </p:sp>
    </p:spTree>
    <p:extLst>
      <p:ext uri="{BB962C8B-B14F-4D97-AF65-F5344CB8AC3E}">
        <p14:creationId xmlns:p14="http://schemas.microsoft.com/office/powerpoint/2010/main" val="3177772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329410" y="411510"/>
            <a:ext cx="8568952" cy="4062651"/>
          </a:xfrm>
          <a:prstGeom prst="rect">
            <a:avLst/>
          </a:prstGeom>
          <a:noFill/>
        </p:spPr>
        <p:txBody>
          <a:bodyPr wrap="square" rtlCol="0">
            <a:spAutoFit/>
          </a:bodyPr>
          <a:lstStyle/>
          <a:p>
            <a:r>
              <a:rPr lang="tt-RU" sz="2400" dirty="0">
                <a:solidFill>
                  <a:schemeClr val="tx1"/>
                </a:solidFill>
                <a:latin typeface="+mn-lt"/>
              </a:rPr>
              <a:t>Имтихандың бөтә һорауҙарына ла яуап бирер өсөн 180 минут ваҡыт ҡаралған.</a:t>
            </a:r>
            <a:endParaRPr lang="ru-RU" sz="2400" dirty="0">
              <a:solidFill>
                <a:schemeClr val="tx1"/>
              </a:solidFill>
              <a:latin typeface="+mn-lt"/>
            </a:endParaRPr>
          </a:p>
          <a:p>
            <a:r>
              <a:rPr lang="tt-RU" sz="2400" dirty="0">
                <a:solidFill>
                  <a:schemeClr val="tx1"/>
                </a:solidFill>
                <a:latin typeface="+mn-lt"/>
              </a:rPr>
              <a:t>Яуаптар яуап бланкыһына сағыу (гелле) ҡара ручка менән яҙыла.</a:t>
            </a:r>
            <a:endParaRPr lang="ru-RU" sz="2400" dirty="0">
              <a:solidFill>
                <a:schemeClr val="tx1"/>
              </a:solidFill>
              <a:latin typeface="+mn-lt"/>
            </a:endParaRPr>
          </a:p>
          <a:p>
            <a:r>
              <a:rPr lang="tt-RU" sz="2400" dirty="0">
                <a:solidFill>
                  <a:schemeClr val="tx1"/>
                </a:solidFill>
                <a:latin typeface="+mn-lt"/>
              </a:rPr>
              <a:t>Һорауҙарға яуап биргәндә ҡаралама менән дә ҡулланырға мөмкин, тик ҡараламалағы яҙыуҙар тикшереү комиссияһы тарафынан баһаланмай.</a:t>
            </a:r>
            <a:endParaRPr lang="ru-RU" sz="2400" dirty="0">
              <a:solidFill>
                <a:schemeClr val="tx1"/>
              </a:solidFill>
              <a:latin typeface="+mn-lt"/>
            </a:endParaRPr>
          </a:p>
          <a:p>
            <a:r>
              <a:rPr lang="tt-RU" sz="2400" dirty="0">
                <a:solidFill>
                  <a:schemeClr val="tx1"/>
                </a:solidFill>
                <a:latin typeface="+mn-lt"/>
              </a:rPr>
              <a:t>Баһалау комиссияһы тарафынан бөтә балдар бергә ҡушыла һәм дөйөм балл сығарыла, шуға күрә мөмкин тиклем күберәк һорауҙарға дөрөҫ һәм тулы яуаптар бирергә тырышығыҙ. </a:t>
            </a:r>
            <a:endParaRPr lang="ru-RU" sz="24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402387" y="123478"/>
            <a:ext cx="8424936" cy="4678204"/>
          </a:xfrm>
          <a:prstGeom prst="rect">
            <a:avLst/>
          </a:prstGeom>
          <a:noFill/>
        </p:spPr>
        <p:txBody>
          <a:bodyPr wrap="square" rtlCol="0">
            <a:spAutoFit/>
          </a:bodyPr>
          <a:lstStyle/>
          <a:p>
            <a:r>
              <a:rPr lang="ba-RU" sz="2000" b="1" dirty="0">
                <a:solidFill>
                  <a:schemeClr val="tx1"/>
                </a:solidFill>
                <a:latin typeface="+mn-lt"/>
              </a:rPr>
              <a:t>Түбәндә килтерелгән тексты уҡып сығығыҙ һәм эш биремдәрен башҡарығыҙ.</a:t>
            </a:r>
            <a:r>
              <a:rPr lang="be-BY" sz="2000" dirty="0">
                <a:solidFill>
                  <a:schemeClr val="tx1"/>
                </a:solidFill>
                <a:latin typeface="+mn-lt"/>
              </a:rPr>
              <a:t> </a:t>
            </a:r>
            <a:endParaRPr lang="ru-RU" sz="2000" b="1" dirty="0">
              <a:solidFill>
                <a:schemeClr val="tx1"/>
              </a:solidFill>
              <a:latin typeface="+mn-lt"/>
            </a:endParaRPr>
          </a:p>
          <a:p>
            <a:pPr algn="ctr"/>
            <a:r>
              <a:rPr lang="be-BY" sz="2000" b="1" dirty="0">
                <a:solidFill>
                  <a:schemeClr val="tx1"/>
                </a:solidFill>
                <a:latin typeface="+mn-lt"/>
              </a:rPr>
              <a:t>Текст</a:t>
            </a:r>
            <a:endParaRPr lang="ru-RU" sz="2000" b="1" dirty="0">
              <a:solidFill>
                <a:schemeClr val="tx1"/>
              </a:solidFill>
              <a:latin typeface="+mn-lt"/>
            </a:endParaRPr>
          </a:p>
          <a:p>
            <a:r>
              <a:rPr lang="be-BY" sz="2000" dirty="0">
                <a:solidFill>
                  <a:schemeClr val="tx1"/>
                </a:solidFill>
                <a:latin typeface="+mn-lt"/>
              </a:rPr>
              <a:t>Автобус оло юлға сыҡты. Эстәгеләрҙең күбеһе, түҙмәй, урындарынан ҡалҡынды – бына-бына ауылдары, йылғалары, уның ярындағы бейек тирәктәр, таллыҡ, саҡ ҡына арыраҡ быуа күренәсәк. Бәләкәй генә ҡалҡыулыҡты артылғайнылар, улар урынына... ҡатлы-ҡатлы таш йорттар, завод торбалары, торна кеүек оҙон муйынлы крандар, урамдарында автобустар, трамвайҙар, троллейбустар йүгерешкән ҡала пәйҙә булды ла ҡуйҙы! Ҡытай-город! Халыҡ ауыҙын асып ҡатты ла ҡалды. Рәйес менән бригадир алып ҡайтҡан ғибрәт хәбәр дөрөҫкә сыҡты. Күҙҙәренә күренәме әллә, әллә «разведчиктар» һымаҡ үҙҙәре лә икенсе тарафтарға килеп юлыҡтылармы? Юҡ, шул уҡ ерҙәр, шул уҡ тирәк-таллыҡтар, юл, әле генә кергән зыяраттары ла үҙҙәренеке...</a:t>
            </a:r>
            <a:endParaRPr lang="ru-RU" sz="2000" b="1"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17388" y="0"/>
            <a:ext cx="8964488" cy="5262979"/>
          </a:xfrm>
          <a:prstGeom prst="rect">
            <a:avLst/>
          </a:prstGeom>
          <a:noFill/>
        </p:spPr>
        <p:txBody>
          <a:bodyPr wrap="square" rtlCol="0">
            <a:spAutoFit/>
          </a:bodyPr>
          <a:lstStyle/>
          <a:p>
            <a:r>
              <a:rPr lang="ba-RU" sz="2400" b="1" dirty="0">
                <a:solidFill>
                  <a:schemeClr val="tx1"/>
                </a:solidFill>
                <a:latin typeface="+mn-lt"/>
              </a:rPr>
              <a:t>Эш биремдәре</a:t>
            </a:r>
            <a:endParaRPr lang="ru-RU" sz="2400" dirty="0">
              <a:solidFill>
                <a:schemeClr val="tx1"/>
              </a:solidFill>
              <a:latin typeface="+mn-lt"/>
            </a:endParaRPr>
          </a:p>
          <a:p>
            <a:pPr marL="457200" lvl="0" indent="-457200">
              <a:buFont typeface="+mj-lt"/>
              <a:buAutoNum type="arabicPeriod"/>
            </a:pPr>
            <a:r>
              <a:rPr lang="ba-RU" sz="2400" dirty="0">
                <a:solidFill>
                  <a:schemeClr val="tx1"/>
                </a:solidFill>
                <a:latin typeface="+mn-lt"/>
              </a:rPr>
              <a:t>Өҙөк килтерелгән әҫәрҙең авторын атағыҙ.</a:t>
            </a:r>
            <a:endParaRPr lang="ru-RU" sz="2400" dirty="0">
              <a:solidFill>
                <a:schemeClr val="tx1"/>
              </a:solidFill>
              <a:latin typeface="+mn-lt"/>
            </a:endParaRPr>
          </a:p>
          <a:p>
            <a:pPr marL="457200" lvl="0" indent="-457200">
              <a:buFont typeface="+mj-lt"/>
              <a:buAutoNum type="arabicPeriod"/>
            </a:pPr>
            <a:r>
              <a:rPr lang="ba-RU" sz="2400" dirty="0">
                <a:solidFill>
                  <a:schemeClr val="tx1"/>
                </a:solidFill>
                <a:latin typeface="+mn-lt"/>
              </a:rPr>
              <a:t>Әҫәрҙең авторы тураһында нимәләр беләһегеҙ? </a:t>
            </a:r>
            <a:endParaRPr lang="ru-RU" sz="2400" dirty="0">
              <a:solidFill>
                <a:schemeClr val="tx1"/>
              </a:solidFill>
              <a:latin typeface="+mn-lt"/>
            </a:endParaRPr>
          </a:p>
          <a:p>
            <a:pPr marL="457200" lvl="0" indent="-457200">
              <a:buFont typeface="+mj-lt"/>
              <a:buAutoNum type="arabicPeriod"/>
            </a:pPr>
            <a:r>
              <a:rPr lang="ba-RU" sz="2400" dirty="0">
                <a:solidFill>
                  <a:schemeClr val="tx1"/>
                </a:solidFill>
                <a:latin typeface="+mn-lt"/>
              </a:rPr>
              <a:t>Текст ниндәй әҫәрҙән алынған? </a:t>
            </a:r>
            <a:endParaRPr lang="ru-RU" sz="2400" dirty="0">
              <a:solidFill>
                <a:schemeClr val="tx1"/>
              </a:solidFill>
              <a:latin typeface="+mn-lt"/>
            </a:endParaRPr>
          </a:p>
          <a:p>
            <a:pPr marL="457200" lvl="0" indent="-457200">
              <a:buFont typeface="+mj-lt"/>
              <a:buAutoNum type="arabicPeriod"/>
            </a:pPr>
            <a:r>
              <a:rPr lang="ba-RU" sz="2400" dirty="0">
                <a:solidFill>
                  <a:schemeClr val="tx1"/>
                </a:solidFill>
                <a:latin typeface="+mn-lt"/>
              </a:rPr>
              <a:t>Әҫәрҙең жанрын билдәләгеҙ.</a:t>
            </a:r>
            <a:endParaRPr lang="ru-RU" sz="2400" dirty="0">
              <a:solidFill>
                <a:schemeClr val="tx1"/>
              </a:solidFill>
              <a:latin typeface="+mn-lt"/>
            </a:endParaRPr>
          </a:p>
          <a:p>
            <a:pPr marL="457200" lvl="0" indent="-457200">
              <a:buFont typeface="+mj-lt"/>
              <a:buAutoNum type="arabicPeriod"/>
            </a:pPr>
            <a:r>
              <a:rPr lang="ba-RU" sz="2400" dirty="0">
                <a:solidFill>
                  <a:schemeClr val="tx1"/>
                </a:solidFill>
                <a:latin typeface="+mn-lt"/>
              </a:rPr>
              <a:t>Был өҙөктөң төп темаһын, идеяһын билдәләгеҙ.</a:t>
            </a:r>
            <a:endParaRPr lang="ru-RU" sz="2400" dirty="0">
              <a:solidFill>
                <a:schemeClr val="tx1"/>
              </a:solidFill>
              <a:latin typeface="+mn-lt"/>
            </a:endParaRPr>
          </a:p>
          <a:p>
            <a:pPr marL="457200" lvl="0" indent="-457200">
              <a:buFont typeface="+mj-lt"/>
              <a:buAutoNum type="arabicPeriod"/>
            </a:pPr>
            <a:r>
              <a:rPr lang="ba-RU" sz="2400" dirty="0">
                <a:solidFill>
                  <a:schemeClr val="tx1"/>
                </a:solidFill>
                <a:latin typeface="+mn-lt"/>
              </a:rPr>
              <a:t>Әҫәрҙең төп геройҙарын атағыҙ.</a:t>
            </a:r>
            <a:endParaRPr lang="ru-RU" sz="2400" dirty="0">
              <a:solidFill>
                <a:schemeClr val="tx1"/>
              </a:solidFill>
              <a:latin typeface="+mn-lt"/>
            </a:endParaRPr>
          </a:p>
          <a:p>
            <a:pPr marL="457200" lvl="0" indent="-457200">
              <a:buFont typeface="+mj-lt"/>
              <a:buAutoNum type="arabicPeriod"/>
            </a:pPr>
            <a:r>
              <a:rPr lang="ba-RU" sz="2400" dirty="0">
                <a:solidFill>
                  <a:schemeClr val="tx1"/>
                </a:solidFill>
                <a:latin typeface="+mn-lt"/>
              </a:rPr>
              <a:t>Ни өсөн кешеләр ауылға ҡайта алмайҙар?</a:t>
            </a:r>
            <a:endParaRPr lang="ru-RU" sz="2400" dirty="0">
              <a:solidFill>
                <a:schemeClr val="tx1"/>
              </a:solidFill>
              <a:latin typeface="+mn-lt"/>
            </a:endParaRPr>
          </a:p>
          <a:p>
            <a:pPr marL="457200" lvl="0" indent="-457200">
              <a:buFont typeface="+mj-lt"/>
              <a:buAutoNum type="arabicPeriod"/>
            </a:pPr>
            <a:r>
              <a:rPr lang="ba-RU" sz="2400" b="1" dirty="0">
                <a:solidFill>
                  <a:schemeClr val="tx1"/>
                </a:solidFill>
                <a:latin typeface="+mn-lt"/>
              </a:rPr>
              <a:t>...</a:t>
            </a:r>
            <a:r>
              <a:rPr lang="ba-RU" sz="2400" dirty="0">
                <a:solidFill>
                  <a:schemeClr val="tx1"/>
                </a:solidFill>
                <a:latin typeface="+mn-lt"/>
              </a:rPr>
              <a:t>маҡтансыҡ ҡытай</a:t>
            </a:r>
            <a:r>
              <a:rPr lang="ba-RU" sz="2400" b="1" dirty="0">
                <a:solidFill>
                  <a:schemeClr val="tx1"/>
                </a:solidFill>
                <a:latin typeface="+mn-lt"/>
              </a:rPr>
              <a:t> телен шартлатты –</a:t>
            </a:r>
            <a:r>
              <a:rPr lang="ba-RU" sz="2400" dirty="0">
                <a:solidFill>
                  <a:schemeClr val="tx1"/>
                </a:solidFill>
                <a:latin typeface="+mn-lt"/>
              </a:rPr>
              <a:t> фразеологизмдың мәғәнәһен аңлатығыҙ.</a:t>
            </a:r>
            <a:endParaRPr lang="ru-RU" sz="2400" dirty="0">
              <a:solidFill>
                <a:schemeClr val="tx1"/>
              </a:solidFill>
              <a:latin typeface="+mn-lt"/>
            </a:endParaRPr>
          </a:p>
          <a:p>
            <a:pPr marL="457200" lvl="0" indent="-457200">
              <a:buFont typeface="+mj-lt"/>
              <a:buAutoNum type="arabicPeriod"/>
            </a:pPr>
            <a:r>
              <a:rPr lang="ba-RU" sz="2400" dirty="0">
                <a:solidFill>
                  <a:schemeClr val="tx1"/>
                </a:solidFill>
                <a:latin typeface="+mn-lt"/>
              </a:rPr>
              <a:t> </a:t>
            </a:r>
            <a:r>
              <a:rPr lang="be-BY" sz="2400" b="1" dirty="0">
                <a:solidFill>
                  <a:schemeClr val="tx1"/>
                </a:solidFill>
                <a:latin typeface="+mn-lt"/>
              </a:rPr>
              <a:t>Мөһабәт бина</a:t>
            </a:r>
            <a:r>
              <a:rPr lang="be-BY" sz="2400" dirty="0">
                <a:solidFill>
                  <a:schemeClr val="tx1"/>
                </a:solidFill>
                <a:latin typeface="+mn-lt"/>
              </a:rPr>
              <a:t> – һүрәтләү сараһының төрөн күрһәтегеҙ.</a:t>
            </a:r>
            <a:endParaRPr lang="ru-RU" sz="2400" dirty="0">
              <a:solidFill>
                <a:schemeClr val="tx1"/>
              </a:solidFill>
              <a:latin typeface="+mn-lt"/>
            </a:endParaRPr>
          </a:p>
          <a:p>
            <a:pPr marL="457200" lvl="0" indent="-457200">
              <a:buFont typeface="+mj-lt"/>
              <a:buAutoNum type="arabicPeriod"/>
            </a:pPr>
            <a:r>
              <a:rPr lang="ba-RU" sz="2400" dirty="0">
                <a:solidFill>
                  <a:schemeClr val="tx1"/>
                </a:solidFill>
                <a:latin typeface="+mn-lt"/>
              </a:rPr>
              <a:t>Ауылдар юҡҡа сыҡмаһын өсөн, нимәләр тәҡдим итә алаһығыҙ? (Был һорауға яуапты 8-10 һөйләм менән бәйләнешле телмәр итеп яҙығыҙ).  </a:t>
            </a:r>
            <a:endParaRPr lang="ru-RU" dirty="0"/>
          </a:p>
        </p:txBody>
      </p:sp>
    </p:spTree>
    <p:extLst>
      <p:ext uri="{BB962C8B-B14F-4D97-AF65-F5344CB8AC3E}">
        <p14:creationId xmlns:p14="http://schemas.microsoft.com/office/powerpoint/2010/main" val="3177772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827584" y="1347614"/>
            <a:ext cx="7848872" cy="1846659"/>
          </a:xfrm>
          <a:prstGeom prst="rect">
            <a:avLst/>
          </a:prstGeom>
          <a:noFill/>
        </p:spPr>
        <p:txBody>
          <a:bodyPr wrap="square" rtlCol="0">
            <a:spAutoFit/>
          </a:bodyPr>
          <a:lstStyle/>
          <a:p>
            <a:r>
              <a:rPr lang="ba-RU" sz="2400" dirty="0">
                <a:solidFill>
                  <a:schemeClr val="tx1"/>
                </a:solidFill>
                <a:latin typeface="+mn-lt"/>
              </a:rPr>
              <a:t>Яуап бланкыһына тәүҙә һорауҙың номеры, унан һуң тейешле күләмдә тулы яуап яҙыла. Уҡыусы теге йәки был һорауға яуап бирә алмаһа, һорау номерынан һуң яуап урынына һыҙыҡ (прочерк) ҡуйыла.</a:t>
            </a:r>
            <a:endParaRPr lang="ru-RU" sz="2400" dirty="0">
              <a:solidFill>
                <a:schemeClr val="tx1"/>
              </a:solidFill>
              <a:latin typeface="+mn-lt"/>
            </a:endParaRPr>
          </a:p>
          <a:p>
            <a:endParaRPr lang="ru-RU" dirty="0"/>
          </a:p>
        </p:txBody>
      </p:sp>
    </p:spTree>
    <p:extLst>
      <p:ext uri="{BB962C8B-B14F-4D97-AF65-F5344CB8AC3E}">
        <p14:creationId xmlns:p14="http://schemas.microsoft.com/office/powerpoint/2010/main" val="3177772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90114" name="Object 2"/>
          <p:cNvGraphicFramePr>
            <a:graphicFrameLocks noChangeAspect="1"/>
          </p:cNvGraphicFramePr>
          <p:nvPr/>
        </p:nvGraphicFramePr>
        <p:xfrm>
          <a:off x="2699793" y="-18982"/>
          <a:ext cx="3730700" cy="5162482"/>
        </p:xfrm>
        <a:graphic>
          <a:graphicData uri="http://schemas.openxmlformats.org/presentationml/2006/ole">
            <mc:AlternateContent xmlns:mc="http://schemas.openxmlformats.org/markup-compatibility/2006">
              <mc:Choice xmlns:v="urn:schemas-microsoft-com:vml" Requires="v">
                <p:oleObj spid="_x0000_s90119" name="Acrobat Document" r:id="rId4" imgW="4647918" imgH="6431064" progId="Acrobat.Document.DC">
                  <p:embed/>
                </p:oleObj>
              </mc:Choice>
              <mc:Fallback>
                <p:oleObj name="Acrobat Document" r:id="rId4" imgW="4647918" imgH="6431064" progId="Acrobat.Document.DC">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3" y="-18982"/>
                        <a:ext cx="3730700" cy="516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777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2049" name="Rectangle 1"/>
          <p:cNvSpPr>
            <a:spLocks noChangeArrowheads="1"/>
          </p:cNvSpPr>
          <p:nvPr/>
        </p:nvSpPr>
        <p:spPr bwMode="auto">
          <a:xfrm>
            <a:off x="238731" y="116315"/>
            <a:ext cx="8810553"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tabLst/>
            </a:pPr>
            <a:r>
              <a:rPr kumimoji="0" lang="ru-RU" sz="2800" b="1" i="0" u="none" strike="noStrike" cap="none" normalizeH="0" baseline="0" dirty="0" err="1">
                <a:ln>
                  <a:noFill/>
                </a:ln>
                <a:solidFill>
                  <a:schemeClr val="tx1"/>
                </a:solidFill>
                <a:effectLst/>
                <a:latin typeface="+mn-lt"/>
                <a:ea typeface="Calibri" pitchFamily="34" charset="0"/>
                <a:cs typeface="Times New Roman" pitchFamily="18" charset="0"/>
              </a:rPr>
              <a:t>Дәүләт йомғаҡлау аттестацияһы материалдарының</a:t>
            </a:r>
            <a:endParaRPr kumimoji="0" lang="ru-RU" sz="2800" b="1"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tabLst/>
            </a:pPr>
            <a:r>
              <a:rPr kumimoji="0" lang="ru-RU" sz="2800" b="1"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800" b="1" i="0" u="none" strike="noStrike" cap="none" normalizeH="0" baseline="0" dirty="0" err="1">
                <a:ln>
                  <a:noFill/>
                </a:ln>
                <a:solidFill>
                  <a:schemeClr val="tx1"/>
                </a:solidFill>
                <a:effectLst/>
                <a:latin typeface="+mn-lt"/>
                <a:ea typeface="Calibri" pitchFamily="34" charset="0"/>
                <a:cs typeface="Times New Roman" pitchFamily="18" charset="0"/>
              </a:rPr>
              <a:t>төҙөлөшө һәм йөкмәткеһе</a:t>
            </a:r>
            <a:endParaRPr kumimoji="0" lang="ru-RU" sz="2800" b="0" i="0" u="none" strike="noStrike" cap="none" normalizeH="0" baseline="0" dirty="0">
              <a:ln>
                <a:noFill/>
              </a:ln>
              <a:solidFill>
                <a:schemeClr val="tx1"/>
              </a:solidFill>
              <a:effectLst/>
              <a:latin typeface="+mn-lt"/>
              <a:cs typeface="Arial" pitchFamily="34" charset="0"/>
            </a:endParaRPr>
          </a:p>
        </p:txBody>
      </p:sp>
      <p:sp>
        <p:nvSpPr>
          <p:cNvPr id="2050" name="Rectangle 2"/>
          <p:cNvSpPr>
            <a:spLocks noChangeArrowheads="1"/>
          </p:cNvSpPr>
          <p:nvPr/>
        </p:nvSpPr>
        <p:spPr bwMode="auto">
          <a:xfrm>
            <a:off x="323527" y="1261808"/>
            <a:ext cx="864096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Имтихан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материалдары</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3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бүлектән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тора. Был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бүлектәрҙә төрлө төҙөлөштәге эш</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биремдәре урын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ала.</a:t>
            </a:r>
            <a:endParaRPr kumimoji="0" lang="ru-RU" sz="2400" b="0" i="0" u="none" strike="noStrike" cap="none" normalizeH="0" baseline="0" dirty="0">
              <a:ln>
                <a:noFill/>
              </a:ln>
              <a:solidFill>
                <a:schemeClr val="tx1"/>
              </a:solidFill>
              <a:effectLst/>
              <a:latin typeface="+mn-lt"/>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Уҡыусыға имтихан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биргәндә, тәҡдим ителгән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4 вариант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яуаптың береһен һайлап алыу</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мөмкинлеге булған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10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һорау</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ҡыҫҡа яҙма яуап</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талап</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иткән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10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һорау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килтерелгән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текст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буйынса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һәм киңәйтелгән яуап</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(8-10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һөйләм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яҙыуҙы талап</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иткән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1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бирем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тәҡдим ителә</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a:t>
            </a:r>
            <a:endParaRPr kumimoji="0" lang="ru-RU" sz="2400" b="0" i="0"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177772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91138" name="Object 2"/>
          <p:cNvGraphicFramePr>
            <a:graphicFrameLocks noChangeAspect="1"/>
          </p:cNvGraphicFramePr>
          <p:nvPr/>
        </p:nvGraphicFramePr>
        <p:xfrm>
          <a:off x="2715518" y="0"/>
          <a:ext cx="3712964" cy="5143500"/>
        </p:xfrm>
        <a:graphic>
          <a:graphicData uri="http://schemas.openxmlformats.org/presentationml/2006/ole">
            <mc:AlternateContent xmlns:mc="http://schemas.openxmlformats.org/markup-compatibility/2006">
              <mc:Choice xmlns:v="urn:schemas-microsoft-com:vml" Requires="v">
                <p:oleObj spid="_x0000_s91143" name="Acrobat Document" r:id="rId4" imgW="4625174" imgH="6408340" progId="Acrobat.Document.DC">
                  <p:embed/>
                </p:oleObj>
              </mc:Choice>
              <mc:Fallback>
                <p:oleObj name="Acrobat Document" r:id="rId4" imgW="4625174" imgH="6408340" progId="Acrobat.Document.DC">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5518" y="0"/>
                        <a:ext cx="371296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7772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3"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92162" name="Object 2"/>
          <p:cNvGraphicFramePr>
            <a:graphicFrameLocks noChangeAspect="1"/>
          </p:cNvGraphicFramePr>
          <p:nvPr/>
        </p:nvGraphicFramePr>
        <p:xfrm>
          <a:off x="2713720" y="0"/>
          <a:ext cx="3714973" cy="5143500"/>
        </p:xfrm>
        <a:graphic>
          <a:graphicData uri="http://schemas.openxmlformats.org/presentationml/2006/ole">
            <mc:AlternateContent xmlns:mc="http://schemas.openxmlformats.org/markup-compatibility/2006">
              <mc:Choice xmlns:v="urn:schemas-microsoft-com:vml" Requires="v">
                <p:oleObj spid="_x0000_s92167" name="Acrobat Document" r:id="rId4" imgW="4632858" imgH="6416017" progId="Acrobat.Document.DC">
                  <p:embed/>
                </p:oleObj>
              </mc:Choice>
              <mc:Fallback>
                <p:oleObj name="Acrobat Document" r:id="rId4" imgW="4632858" imgH="6416017" progId="Acrobat.Document.DC">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720" y="0"/>
                        <a:ext cx="371497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7772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8" name="TextBox 7"/>
          <p:cNvSpPr txBox="1"/>
          <p:nvPr/>
        </p:nvSpPr>
        <p:spPr>
          <a:xfrm>
            <a:off x="1043608" y="1707654"/>
            <a:ext cx="7128792" cy="707886"/>
          </a:xfrm>
          <a:prstGeom prst="rect">
            <a:avLst/>
          </a:prstGeom>
          <a:noFill/>
        </p:spPr>
        <p:txBody>
          <a:bodyPr wrap="square" rtlCol="0">
            <a:spAutoFit/>
          </a:bodyPr>
          <a:lstStyle/>
          <a:p>
            <a:pPr algn="ctr"/>
            <a:r>
              <a:rPr lang="ba-RU" sz="4000" dirty="0">
                <a:solidFill>
                  <a:schemeClr val="tx1"/>
                </a:solidFill>
                <a:latin typeface="+mn-lt"/>
              </a:rPr>
              <a:t>Иғтибарығыҙ өсөн рәхмәт!</a:t>
            </a:r>
            <a:endParaRPr lang="ru-RU" sz="4000" dirty="0">
              <a:solidFill>
                <a:schemeClr val="tx1"/>
              </a:solidFill>
              <a:latin typeface="+mn-lt"/>
            </a:endParaRPr>
          </a:p>
        </p:txBody>
      </p:sp>
    </p:spTree>
    <p:extLst>
      <p:ext uri="{BB962C8B-B14F-4D97-AF65-F5344CB8AC3E}">
        <p14:creationId xmlns:p14="http://schemas.microsoft.com/office/powerpoint/2010/main" val="317777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3073" name="Rectangle 1"/>
          <p:cNvSpPr>
            <a:spLocks noChangeArrowheads="1"/>
          </p:cNvSpPr>
          <p:nvPr/>
        </p:nvSpPr>
        <p:spPr bwMode="auto">
          <a:xfrm>
            <a:off x="539552" y="225825"/>
            <a:ext cx="797305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err="1">
                <a:ln>
                  <a:noFill/>
                </a:ln>
                <a:solidFill>
                  <a:schemeClr val="tx1"/>
                </a:solidFill>
                <a:effectLst/>
                <a:latin typeface="+mn-lt"/>
                <a:ea typeface="Calibri" pitchFamily="34" charset="0"/>
                <a:cs typeface="Times New Roman" pitchFamily="18" charset="0"/>
              </a:rPr>
              <a:t>Төҙөлөшө яғынан</a:t>
            </a:r>
            <a:r>
              <a:rPr kumimoji="0" lang="ru-RU" sz="2800" b="0" i="0" u="none" strike="noStrike" cap="none" normalizeH="0" baseline="0" dirty="0" err="1">
                <a:ln>
                  <a:noFill/>
                </a:ln>
                <a:solidFill>
                  <a:schemeClr val="tx1"/>
                </a:solidFill>
                <a:effectLst/>
                <a:latin typeface="+mn-lt"/>
                <a:ea typeface="Calibri" pitchFamily="34" charset="0"/>
                <a:cs typeface="Times New Roman" pitchFamily="18" charset="0"/>
              </a:rPr>
              <a:t> башҡорт теленән имтихан</a:t>
            </a:r>
            <a:endParaRPr kumimoji="0" lang="ru-RU" sz="2800" b="0"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1"/>
                </a:solidFill>
                <a:effectLst/>
                <a:latin typeface="+mn-lt"/>
                <a:ea typeface="Calibri" pitchFamily="34" charset="0"/>
                <a:cs typeface="Times New Roman" pitchFamily="18" charset="0"/>
              </a:rPr>
              <a:t> 3 </a:t>
            </a:r>
            <a:r>
              <a:rPr kumimoji="0" lang="ru-RU" sz="2800" b="0" i="0" u="none" strike="noStrike" cap="none" normalizeH="0" baseline="0" dirty="0" err="1">
                <a:ln>
                  <a:noFill/>
                </a:ln>
                <a:solidFill>
                  <a:schemeClr val="tx1"/>
                </a:solidFill>
                <a:effectLst/>
                <a:latin typeface="+mn-lt"/>
                <a:ea typeface="Calibri" pitchFamily="34" charset="0"/>
                <a:cs typeface="Times New Roman" pitchFamily="18" charset="0"/>
              </a:rPr>
              <a:t>өлөштән </a:t>
            </a:r>
            <a:r>
              <a:rPr kumimoji="0" lang="ru-RU" sz="2800" b="0" i="0" u="none" strike="noStrike" cap="none" normalizeH="0" baseline="0" dirty="0">
                <a:ln>
                  <a:noFill/>
                </a:ln>
                <a:solidFill>
                  <a:schemeClr val="tx1"/>
                </a:solidFill>
                <a:effectLst/>
                <a:latin typeface="+mn-lt"/>
                <a:ea typeface="Calibri" pitchFamily="34" charset="0"/>
                <a:cs typeface="Times New Roman" pitchFamily="18" charset="0"/>
              </a:rPr>
              <a:t>тора.</a:t>
            </a:r>
            <a:endParaRPr kumimoji="0" lang="ru-RU" sz="2800" b="0" i="0" u="none" strike="noStrike" cap="none" normalizeH="0" baseline="0" dirty="0">
              <a:ln>
                <a:noFill/>
              </a:ln>
              <a:solidFill>
                <a:schemeClr val="tx1"/>
              </a:solidFill>
              <a:effectLst/>
              <a:latin typeface="+mn-lt"/>
              <a:cs typeface="Arial" pitchFamily="34" charset="0"/>
            </a:endParaRPr>
          </a:p>
        </p:txBody>
      </p:sp>
      <p:sp>
        <p:nvSpPr>
          <p:cNvPr id="3074" name="Rectangle 2"/>
          <p:cNvSpPr>
            <a:spLocks noChangeArrowheads="1"/>
          </p:cNvSpPr>
          <p:nvPr/>
        </p:nvSpPr>
        <p:spPr bwMode="auto">
          <a:xfrm>
            <a:off x="215516" y="1387034"/>
            <a:ext cx="871296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Беренсе</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өлөш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(1-10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һорауҙар</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уҡыусыға дөрөҫ яуапты</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һайлап алыу</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мөмкинлеге бирә</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Ә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икенсе</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өлөштә уҡыусыға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текст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буйынса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һорауҙарға ҡыҫҡа яуап</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яҙырға кәрәк</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Был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өлөштәрҙә уҡыусыларҙың башҡорт теленең төрлө бүлектәре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(фонетика, лексика, морфология, синтаксис)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буйынса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тупланған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теоретик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белемдәре тикшерелә</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a:t>
            </a:r>
            <a:endParaRPr kumimoji="0" lang="ru-RU" sz="2400" b="0" i="0" u="none" strike="noStrike" cap="none" normalizeH="0" baseline="0" dirty="0">
              <a:ln>
                <a:noFill/>
              </a:ln>
              <a:solidFill>
                <a:schemeClr val="tx1"/>
              </a:solidFill>
              <a:effectLst/>
              <a:latin typeface="+mn-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Өсөнсө өлөштә иһә уҡыусыларҙың яҙма телмәре анализлана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(21-се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бирем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a:t>
            </a:r>
            <a:endParaRPr kumimoji="0" lang="ru-RU" sz="2400" b="0" i="0"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17777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1248759390"/>
              </p:ext>
            </p:extLst>
          </p:nvPr>
        </p:nvGraphicFramePr>
        <p:xfrm>
          <a:off x="162590" y="1070422"/>
          <a:ext cx="8784977" cy="3061970"/>
        </p:xfrm>
        <a:graphic>
          <a:graphicData uri="http://schemas.openxmlformats.org/drawingml/2006/table">
            <a:tbl>
              <a:tblPr/>
              <a:tblGrid>
                <a:gridCol w="2073548">
                  <a:extLst>
                    <a:ext uri="{9D8B030D-6E8A-4147-A177-3AD203B41FA5}">
                      <a16:colId xmlns:a16="http://schemas.microsoft.com/office/drawing/2014/main" val="20000"/>
                    </a:ext>
                  </a:extLst>
                </a:gridCol>
                <a:gridCol w="1057649">
                  <a:extLst>
                    <a:ext uri="{9D8B030D-6E8A-4147-A177-3AD203B41FA5}">
                      <a16:colId xmlns:a16="http://schemas.microsoft.com/office/drawing/2014/main" val="20001"/>
                    </a:ext>
                  </a:extLst>
                </a:gridCol>
                <a:gridCol w="1708937">
                  <a:extLst>
                    <a:ext uri="{9D8B030D-6E8A-4147-A177-3AD203B41FA5}">
                      <a16:colId xmlns:a16="http://schemas.microsoft.com/office/drawing/2014/main" val="20002"/>
                    </a:ext>
                  </a:extLst>
                </a:gridCol>
                <a:gridCol w="3944843">
                  <a:extLst>
                    <a:ext uri="{9D8B030D-6E8A-4147-A177-3AD203B41FA5}">
                      <a16:colId xmlns:a16="http://schemas.microsoft.com/office/drawing/2014/main" val="20003"/>
                    </a:ext>
                  </a:extLst>
                </a:gridCol>
              </a:tblGrid>
              <a:tr h="0">
                <a:tc>
                  <a:txBody>
                    <a:bodyPr/>
                    <a:lstStyle/>
                    <a:p>
                      <a:pPr marL="179705" algn="ctr">
                        <a:lnSpc>
                          <a:spcPct val="115000"/>
                        </a:lnSpc>
                        <a:spcAft>
                          <a:spcPts val="0"/>
                        </a:spcAft>
                        <a:tabLst>
                          <a:tab pos="200025" algn="l"/>
                        </a:tabLst>
                      </a:pPr>
                      <a:r>
                        <a:rPr lang="tt-RU" sz="1800" dirty="0">
                          <a:latin typeface="+mn-lt"/>
                          <a:ea typeface="PMingLiU"/>
                          <a:cs typeface="Times New Roman"/>
                        </a:rPr>
                        <a:t>Имтихан эше бүлектәре</a:t>
                      </a:r>
                      <a:endParaRPr lang="ru-RU" sz="1800" dirty="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dirty="0">
                          <a:latin typeface="+mn-lt"/>
                          <a:ea typeface="PMingLiU"/>
                          <a:cs typeface="Times New Roman"/>
                        </a:rPr>
                        <a:t>Бирем</a:t>
                      </a:r>
                      <a:endParaRPr lang="ru-RU" sz="1800" dirty="0">
                        <a:latin typeface="+mn-lt"/>
                        <a:ea typeface="PMingLiU"/>
                        <a:cs typeface="Times New Roman"/>
                      </a:endParaRPr>
                    </a:p>
                    <a:p>
                      <a:pPr marL="179705" algn="ctr">
                        <a:lnSpc>
                          <a:spcPct val="115000"/>
                        </a:lnSpc>
                        <a:spcAft>
                          <a:spcPts val="0"/>
                        </a:spcAft>
                      </a:pPr>
                      <a:r>
                        <a:rPr lang="tt-RU" sz="1800" dirty="0">
                          <a:latin typeface="+mn-lt"/>
                          <a:ea typeface="PMingLiU"/>
                          <a:cs typeface="Times New Roman"/>
                        </a:rPr>
                        <a:t>дәрҙең һаны</a:t>
                      </a:r>
                      <a:endParaRPr lang="ru-RU" sz="1800" dirty="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dirty="0">
                          <a:latin typeface="+mn-lt"/>
                          <a:ea typeface="PMingLiU"/>
                          <a:cs typeface="Times New Roman"/>
                        </a:rPr>
                        <a:t>Йыйырға мөмкин балдар һаны</a:t>
                      </a:r>
                      <a:endParaRPr lang="ru-RU" sz="1800" dirty="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just">
                        <a:lnSpc>
                          <a:spcPct val="115000"/>
                        </a:lnSpc>
                        <a:spcAft>
                          <a:spcPts val="0"/>
                        </a:spcAft>
                        <a:tabLst>
                          <a:tab pos="200025" algn="l"/>
                        </a:tabLst>
                      </a:pPr>
                      <a:r>
                        <a:rPr lang="tt-RU" sz="1800">
                          <a:latin typeface="+mn-lt"/>
                          <a:ea typeface="PMingLiU"/>
                          <a:cs typeface="Times New Roman"/>
                        </a:rPr>
                        <a:t>Биремдәрҙең төрҙәре</a:t>
                      </a:r>
                      <a:endParaRPr lang="ru-RU" sz="180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179705" algn="ctr">
                        <a:lnSpc>
                          <a:spcPct val="115000"/>
                        </a:lnSpc>
                        <a:spcAft>
                          <a:spcPts val="0"/>
                        </a:spcAft>
                      </a:pPr>
                      <a:r>
                        <a:rPr lang="tt-RU" sz="1800">
                          <a:latin typeface="+mn-lt"/>
                          <a:ea typeface="PMingLiU"/>
                          <a:cs typeface="Times New Roman"/>
                        </a:rPr>
                        <a:t>Беренсе бүлек</a:t>
                      </a:r>
                      <a:endParaRPr lang="ru-RU" sz="180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dirty="0">
                          <a:latin typeface="+mn-lt"/>
                          <a:ea typeface="PMingLiU"/>
                          <a:cs typeface="Times New Roman"/>
                        </a:rPr>
                        <a:t>10</a:t>
                      </a:r>
                      <a:endParaRPr lang="ru-RU" sz="1800" dirty="0">
                        <a:latin typeface="+mn-lt"/>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dirty="0">
                          <a:latin typeface="+mn-lt"/>
                          <a:ea typeface="PMingLiU"/>
                          <a:cs typeface="Times New Roman"/>
                        </a:rPr>
                        <a:t>10 </a:t>
                      </a:r>
                      <a:endParaRPr lang="ru-RU" sz="1800" dirty="0">
                        <a:latin typeface="+mn-lt"/>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dirty="0">
                          <a:latin typeface="+mn-lt"/>
                          <a:ea typeface="PMingLiU"/>
                          <a:cs typeface="Times New Roman"/>
                        </a:rPr>
                        <a:t>Яуабын һайлап алыу мөмкинлеге булған эш биремдәре</a:t>
                      </a:r>
                      <a:endParaRPr lang="ru-RU" sz="1800" dirty="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179705" algn="ctr">
                        <a:lnSpc>
                          <a:spcPct val="115000"/>
                        </a:lnSpc>
                        <a:spcAft>
                          <a:spcPts val="0"/>
                        </a:spcAft>
                      </a:pPr>
                      <a:r>
                        <a:rPr lang="tt-RU" sz="1800">
                          <a:latin typeface="+mn-lt"/>
                          <a:ea typeface="PMingLiU"/>
                          <a:cs typeface="Times New Roman"/>
                        </a:rPr>
                        <a:t>Икенсе бүлек</a:t>
                      </a:r>
                      <a:endParaRPr lang="ru-RU" sz="180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a:latin typeface="+mn-lt"/>
                          <a:ea typeface="PMingLiU"/>
                          <a:cs typeface="Times New Roman"/>
                        </a:rPr>
                        <a:t>10</a:t>
                      </a:r>
                      <a:endParaRPr lang="ru-RU" sz="1800">
                        <a:latin typeface="+mn-lt"/>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dirty="0">
                          <a:latin typeface="+mn-lt"/>
                          <a:ea typeface="PMingLiU"/>
                          <a:cs typeface="Times New Roman"/>
                        </a:rPr>
                        <a:t>30</a:t>
                      </a:r>
                      <a:endParaRPr lang="ru-RU" sz="1800" dirty="0">
                        <a:latin typeface="+mn-lt"/>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dirty="0">
                          <a:latin typeface="+mn-lt"/>
                          <a:ea typeface="PMingLiU"/>
                          <a:cs typeface="Times New Roman"/>
                        </a:rPr>
                        <a:t>Ҡыҫҡа яуап талап иткән эш биремдәре</a:t>
                      </a:r>
                      <a:endParaRPr lang="ru-RU" sz="1800" dirty="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3550">
                <a:tc>
                  <a:txBody>
                    <a:bodyPr/>
                    <a:lstStyle/>
                    <a:p>
                      <a:pPr marL="179705" algn="ctr">
                        <a:lnSpc>
                          <a:spcPct val="115000"/>
                        </a:lnSpc>
                        <a:spcAft>
                          <a:spcPts val="0"/>
                        </a:spcAft>
                      </a:pPr>
                      <a:r>
                        <a:rPr lang="tt-RU" sz="1800">
                          <a:latin typeface="+mn-lt"/>
                          <a:ea typeface="PMingLiU"/>
                          <a:cs typeface="Times New Roman"/>
                        </a:rPr>
                        <a:t>Өсөнсө бүлек</a:t>
                      </a:r>
                      <a:endParaRPr lang="ru-RU" sz="180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a:latin typeface="+mn-lt"/>
                          <a:ea typeface="PMingLiU"/>
                          <a:cs typeface="Times New Roman"/>
                        </a:rPr>
                        <a:t>1</a:t>
                      </a:r>
                      <a:endParaRPr lang="ru-RU" sz="1800">
                        <a:latin typeface="+mn-lt"/>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dirty="0">
                          <a:latin typeface="+mn-lt"/>
                          <a:ea typeface="PMingLiU"/>
                          <a:cs typeface="Times New Roman"/>
                        </a:rPr>
                        <a:t>10</a:t>
                      </a:r>
                      <a:endParaRPr lang="ru-RU" sz="1800" dirty="0">
                        <a:latin typeface="+mn-lt"/>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dirty="0">
                          <a:latin typeface="+mn-lt"/>
                          <a:ea typeface="PMingLiU"/>
                          <a:cs typeface="Times New Roman"/>
                        </a:rPr>
                        <a:t>Киңәйтелгән яуап биреүҙе талап иткән эш биреме</a:t>
                      </a:r>
                      <a:endParaRPr lang="ru-RU" sz="1800" dirty="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179705" algn="just">
                        <a:lnSpc>
                          <a:spcPct val="115000"/>
                        </a:lnSpc>
                        <a:spcAft>
                          <a:spcPts val="0"/>
                        </a:spcAft>
                      </a:pPr>
                      <a:r>
                        <a:rPr lang="tt-RU" sz="1800">
                          <a:latin typeface="+mn-lt"/>
                          <a:ea typeface="PMingLiU"/>
                          <a:cs typeface="Times New Roman"/>
                        </a:rPr>
                        <a:t>Бөтәһе</a:t>
                      </a:r>
                      <a:endParaRPr lang="ru-RU" sz="180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a:latin typeface="+mn-lt"/>
                          <a:ea typeface="PMingLiU"/>
                          <a:cs typeface="Times New Roman"/>
                        </a:rPr>
                        <a:t>21</a:t>
                      </a:r>
                      <a:endParaRPr lang="ru-RU" sz="1800">
                        <a:latin typeface="+mn-lt"/>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r>
                        <a:rPr lang="tt-RU" sz="1800" dirty="0">
                          <a:latin typeface="+mn-lt"/>
                          <a:ea typeface="PMingLiU"/>
                          <a:cs typeface="Times New Roman"/>
                        </a:rPr>
                        <a:t>50</a:t>
                      </a:r>
                      <a:endParaRPr lang="ru-RU" sz="1800" dirty="0">
                        <a:latin typeface="+mn-lt"/>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0"/>
                        </a:spcAft>
                      </a:pPr>
                      <a:endParaRPr lang="tt-RU" sz="1800" dirty="0">
                        <a:latin typeface="+mn-lt"/>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097" name="Rectangle 1"/>
          <p:cNvSpPr>
            <a:spLocks noChangeArrowheads="1"/>
          </p:cNvSpPr>
          <p:nvPr/>
        </p:nvSpPr>
        <p:spPr bwMode="auto">
          <a:xfrm>
            <a:off x="1216088" y="227821"/>
            <a:ext cx="667798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00025" algn="l"/>
              </a:tabLst>
            </a:pPr>
            <a:r>
              <a:rPr kumimoji="0" lang="ru-RU" sz="2800" b="1" i="0" u="none" strike="noStrike" cap="none" normalizeH="0" baseline="0" dirty="0" err="1">
                <a:ln>
                  <a:noFill/>
                </a:ln>
                <a:solidFill>
                  <a:schemeClr val="tx1"/>
                </a:solidFill>
                <a:effectLst/>
                <a:latin typeface="+mn-lt"/>
                <a:ea typeface="Calibri" pitchFamily="34" charset="0"/>
                <a:cs typeface="Times New Roman" pitchFamily="18" charset="0"/>
              </a:rPr>
              <a:t>Биремдәрҙең имтихан</a:t>
            </a:r>
            <a:r>
              <a:rPr kumimoji="0" lang="ru-RU" sz="2800" b="1"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800" b="1" i="0" u="none" strike="noStrike" cap="none" normalizeH="0" baseline="0" dirty="0" err="1">
                <a:ln>
                  <a:noFill/>
                </a:ln>
                <a:solidFill>
                  <a:schemeClr val="tx1"/>
                </a:solidFill>
                <a:effectLst/>
                <a:latin typeface="+mn-lt"/>
                <a:ea typeface="Calibri" pitchFamily="34" charset="0"/>
                <a:cs typeface="Times New Roman" pitchFamily="18" charset="0"/>
              </a:rPr>
              <a:t>эсендә сағылышы</a:t>
            </a:r>
            <a:endParaRPr kumimoji="0" lang="ru-RU" sz="2800" b="0" i="0"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17777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0\инстетут наук\2020\макет шапка письмо\лого-04.png"/>
          <p:cNvPicPr>
            <a:picLocks noChangeAspect="1" noChangeArrowheads="1"/>
          </p:cNvPicPr>
          <p:nvPr/>
        </p:nvPicPr>
        <p:blipFill>
          <a:blip r:embed="rId2" cstate="print"/>
          <a:srcRect/>
          <a:stretch>
            <a:fillRect/>
          </a:stretch>
        </p:blipFill>
        <p:spPr bwMode="auto">
          <a:xfrm>
            <a:off x="7894070" y="36506"/>
            <a:ext cx="847543" cy="674082"/>
          </a:xfrm>
          <a:prstGeom prst="rect">
            <a:avLst/>
          </a:prstGeom>
          <a:noFill/>
        </p:spPr>
      </p:pic>
      <p:sp>
        <p:nvSpPr>
          <p:cNvPr id="1029" name="Rectangle 5"/>
          <p:cNvSpPr>
            <a:spLocks noChangeArrowheads="1"/>
          </p:cNvSpPr>
          <p:nvPr/>
        </p:nvSpPr>
        <p:spPr bwMode="auto">
          <a:xfrm>
            <a:off x="4429124" y="3857634"/>
            <a:ext cx="421484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5845109" y="1261808"/>
            <a:ext cx="3028347" cy="584775"/>
          </a:xfrm>
          <a:prstGeom prst="rect">
            <a:avLst/>
          </a:prstGeom>
        </p:spPr>
        <p:txBody>
          <a:bodyPr wrap="square">
            <a:spAutoFit/>
          </a:bodyPr>
          <a:lstStyle/>
          <a:p>
            <a:pPr algn="just"/>
            <a:endParaRPr lang="ru-RU" sz="1400" dirty="0">
              <a:solidFill>
                <a:srgbClr val="000000"/>
              </a:solidFill>
              <a:latin typeface="+mj-lt"/>
            </a:endParaRPr>
          </a:p>
          <a:p>
            <a:endParaRPr lang="ru-RU" dirty="0"/>
          </a:p>
        </p:txBody>
      </p:sp>
      <p:sp>
        <p:nvSpPr>
          <p:cNvPr id="6145" name="Rectangle 1"/>
          <p:cNvSpPr>
            <a:spLocks noChangeArrowheads="1"/>
          </p:cNvSpPr>
          <p:nvPr/>
        </p:nvSpPr>
        <p:spPr bwMode="auto">
          <a:xfrm>
            <a:off x="107504" y="843558"/>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Имтиханда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төп дөйөм белем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биреү мәктәбен тамамлаусыларҙың башҡорт теленән алған белемдәре Кодификаторға нигеҙләнеп тикшерелә.</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Унда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белемгә ҡарата ҡуйылған талаптар</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һәм белем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элементтары</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асыҡ күрһәтелгән.</a:t>
            </a:r>
            <a:endParaRPr kumimoji="0" lang="ru-RU" sz="2400" b="0"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Беренсе</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сиратта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текст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ярҙамында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тел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буйынса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теоретик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белем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тикшерелә</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Башҡорт теленең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фонетика, лексика, морфология, синтаксис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кеүек бүлектәренән тупланған белем</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барлана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Аҙаҡтан уҡыусыларҙың </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тел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материалын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яҙмала ҡуллана алыу</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мөмкинлектәре баһалана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Грамоталылығы, үҙ фекерен</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яҙма формала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дәлилләй алыуы</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mn-lt"/>
                <a:ea typeface="Calibri" pitchFamily="34" charset="0"/>
                <a:cs typeface="Times New Roman" pitchFamily="18" charset="0"/>
              </a:rPr>
              <a:t>яҙма текстың йыйнаҡлығы иҫәпкә алына</a:t>
            </a:r>
            <a:r>
              <a:rPr kumimoji="0" lang="ru-RU" sz="2400" b="0" i="0" u="none" strike="noStrike" cap="none" normalizeH="0" baseline="0" dirty="0">
                <a:ln>
                  <a:noFill/>
                </a:ln>
                <a:solidFill>
                  <a:schemeClr val="tx1"/>
                </a:solidFill>
                <a:effectLst/>
                <a:latin typeface="+mn-lt"/>
                <a:ea typeface="Calibri" pitchFamily="34" charset="0"/>
                <a:cs typeface="Times New Roman" pitchFamily="18" charset="0"/>
              </a:rPr>
              <a:t>.</a:t>
            </a:r>
            <a:endParaRPr kumimoji="0" lang="ru-RU" sz="2400" b="0" i="0" u="none" strike="noStrike" cap="none" normalizeH="0" baseline="0" dirty="0">
              <a:ln>
                <a:noFill/>
              </a:ln>
              <a:solidFill>
                <a:schemeClr val="tx1"/>
              </a:solidFill>
              <a:effectLst/>
              <a:latin typeface="+mn-lt"/>
              <a:cs typeface="Arial" pitchFamily="34" charset="0"/>
            </a:endParaRPr>
          </a:p>
        </p:txBody>
      </p:sp>
      <p:sp>
        <p:nvSpPr>
          <p:cNvPr id="9" name="TextBox 8"/>
          <p:cNvSpPr txBox="1"/>
          <p:nvPr/>
        </p:nvSpPr>
        <p:spPr>
          <a:xfrm>
            <a:off x="683568" y="86498"/>
            <a:ext cx="7776864" cy="830997"/>
          </a:xfrm>
          <a:prstGeom prst="rect">
            <a:avLst/>
          </a:prstGeom>
          <a:noFill/>
        </p:spPr>
        <p:txBody>
          <a:bodyPr wrap="square" rtlCol="0">
            <a:spAutoFit/>
          </a:bodyPr>
          <a:lstStyle/>
          <a:p>
            <a:pPr lvl="0"/>
            <a:r>
              <a:rPr lang="ru-RU" sz="2400" b="1" dirty="0" err="1">
                <a:solidFill>
                  <a:schemeClr val="tx1"/>
                </a:solidFill>
                <a:latin typeface="+mn-lt"/>
                <a:ea typeface="Calibri" pitchFamily="34" charset="0"/>
                <a:cs typeface="Times New Roman" pitchFamily="18" charset="0"/>
              </a:rPr>
              <a:t>Имтихан</a:t>
            </a:r>
            <a:r>
              <a:rPr lang="ru-RU" sz="2400" b="1" dirty="0">
                <a:solidFill>
                  <a:schemeClr val="tx1"/>
                </a:solidFill>
                <a:latin typeface="+mn-lt"/>
                <a:ea typeface="Calibri" pitchFamily="34" charset="0"/>
                <a:cs typeface="Times New Roman" pitchFamily="18" charset="0"/>
              </a:rPr>
              <a:t> </a:t>
            </a:r>
            <a:r>
              <a:rPr lang="ru-RU" sz="2400" b="1" dirty="0" err="1">
                <a:solidFill>
                  <a:schemeClr val="tx1"/>
                </a:solidFill>
                <a:latin typeface="+mn-lt"/>
                <a:ea typeface="Calibri" pitchFamily="34" charset="0"/>
                <a:cs typeface="Times New Roman" pitchFamily="18" charset="0"/>
              </a:rPr>
              <a:t>биремдәрен йөкмәткеһенә һәм эш</a:t>
            </a:r>
            <a:r>
              <a:rPr lang="ru-RU" sz="2400" b="1" dirty="0">
                <a:solidFill>
                  <a:schemeClr val="tx1"/>
                </a:solidFill>
                <a:latin typeface="+mn-lt"/>
                <a:ea typeface="Calibri" pitchFamily="34" charset="0"/>
                <a:cs typeface="Times New Roman" pitchFamily="18" charset="0"/>
              </a:rPr>
              <a:t> </a:t>
            </a:r>
            <a:r>
              <a:rPr lang="ru-RU" sz="2400" b="1" dirty="0" err="1">
                <a:solidFill>
                  <a:schemeClr val="tx1"/>
                </a:solidFill>
                <a:latin typeface="+mn-lt"/>
                <a:ea typeface="Calibri" pitchFamily="34" charset="0"/>
                <a:cs typeface="Times New Roman" pitchFamily="18" charset="0"/>
              </a:rPr>
              <a:t>төрҙәренә нигеҙләнеп бүлеү</a:t>
            </a:r>
            <a:endParaRPr lang="ru-RU" sz="2400" dirty="0">
              <a:solidFill>
                <a:schemeClr val="tx1"/>
              </a:solidFill>
              <a:latin typeface="+mn-lt"/>
              <a:cs typeface="Arial" pitchFamily="34" charset="0"/>
            </a:endParaRPr>
          </a:p>
        </p:txBody>
      </p:sp>
    </p:spTree>
    <p:extLst>
      <p:ext uri="{BB962C8B-B14F-4D97-AF65-F5344CB8AC3E}">
        <p14:creationId xmlns:p14="http://schemas.microsoft.com/office/powerpoint/2010/main" val="3177772506"/>
      </p:ext>
    </p:extLst>
  </p:cSld>
  <p:clrMapOvr>
    <a:masterClrMapping/>
  </p:clrMapOvr>
</p:sld>
</file>

<file path=ppt/theme/theme1.xml><?xml version="1.0" encoding="utf-8"?>
<a:theme xmlns:a="http://schemas.openxmlformats.org/drawingml/2006/main" name="Z_1_Оператив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формат Правительства РБ">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формат Правительства РБ" id="{4AD46BB1-1525-4C95-9D79-72F2E6175BC0}" vid="{019FCBE3-4E17-47EE-A839-4553241BB07E}"/>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15600</TotalTime>
  <Words>4166</Words>
  <Application>Microsoft Office PowerPoint</Application>
  <PresentationFormat>Экран (16:9)</PresentationFormat>
  <Paragraphs>453</Paragraphs>
  <Slides>62</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2</vt:i4>
      </vt:variant>
      <vt:variant>
        <vt:lpstr>Внедренные серверы OLE</vt:lpstr>
      </vt:variant>
      <vt:variant>
        <vt:i4>1</vt:i4>
      </vt:variant>
      <vt:variant>
        <vt:lpstr>Заголовки слайдов</vt:lpstr>
      </vt:variant>
      <vt:variant>
        <vt:i4>62</vt:i4>
      </vt:variant>
    </vt:vector>
  </HeadingPairs>
  <TitlesOfParts>
    <vt:vector size="69" baseType="lpstr">
      <vt:lpstr>Arial</vt:lpstr>
      <vt:lpstr>Calibri</vt:lpstr>
      <vt:lpstr>Times New Roman</vt:lpstr>
      <vt:lpstr>Verdana</vt:lpstr>
      <vt:lpstr>Z_1_Оперативка</vt:lpstr>
      <vt:lpstr>формат Правительства РБ</vt:lpstr>
      <vt:lpstr>Acrobat Document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Управление делами Президента РБ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Пестрецов Андрей Анатольевич</dc:creator>
  <cp:lastModifiedBy>Эльмир</cp:lastModifiedBy>
  <cp:revision>1642</cp:revision>
  <cp:lastPrinted>2020-01-30T04:16:43Z</cp:lastPrinted>
  <dcterms:created xsi:type="dcterms:W3CDTF">2019-01-16T12:04:58Z</dcterms:created>
  <dcterms:modified xsi:type="dcterms:W3CDTF">2026-02-24T05:46:02Z</dcterms:modified>
</cp:coreProperties>
</file>